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3"/>
  </p:notesMasterIdLst>
  <p:sldIdLst>
    <p:sldId id="256" r:id="rId3"/>
    <p:sldId id="262" r:id="rId4"/>
    <p:sldId id="268" r:id="rId5"/>
    <p:sldId id="281" r:id="rId6"/>
    <p:sldId id="266" r:id="rId7"/>
    <p:sldId id="257" r:id="rId8"/>
    <p:sldId id="282" r:id="rId9"/>
    <p:sldId id="279" r:id="rId10"/>
    <p:sldId id="273" r:id="rId11"/>
    <p:sldId id="264" r:id="rId12"/>
  </p:sldIdLst>
  <p:sldSz cx="7562850" cy="10688638"/>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7C743F2-7E5A-443A-B5C3-53F2259D8EDE}">
          <p14:sldIdLst>
            <p14:sldId id="256"/>
            <p14:sldId id="262"/>
            <p14:sldId id="268"/>
            <p14:sldId id="281"/>
            <p14:sldId id="266"/>
            <p14:sldId id="257"/>
            <p14:sldId id="282"/>
            <p14:sldId id="279"/>
            <p14:sldId id="273"/>
          </p14:sldIdLst>
        </p14:section>
        <p14:section name="Section sans titre" id="{EF2BF981-9C1F-4570-B0FB-0AEE8FA2E966}">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55843"/>
    <a:srgbClr val="F9CBF2"/>
    <a:srgbClr val="FADEF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1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3915C29-FA29-49D5-A905-3B32F70B9477}"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312992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2081213" y="744538"/>
            <a:ext cx="2627312" cy="3714750"/>
          </a:xfrm>
          <a:prstGeom prst="rect">
            <a:avLst/>
          </a:prstGeom>
        </p:spPr>
      </p:sp>
      <p:sp>
        <p:nvSpPr>
          <p:cNvPr id="252" name="PlaceHolder 2"/>
          <p:cNvSpPr>
            <a:spLocks noGrp="1"/>
          </p:cNvSpPr>
          <p:nvPr>
            <p:ph type="body"/>
          </p:nvPr>
        </p:nvSpPr>
        <p:spPr>
          <a:xfrm>
            <a:off x="679680" y="4715280"/>
            <a:ext cx="5430600" cy="4459320"/>
          </a:xfrm>
          <a:prstGeom prst="rect">
            <a:avLst/>
          </a:prstGeom>
        </p:spPr>
        <p:txBody>
          <a:bodyPr lIns="0" tIns="0" rIns="0" bIns="0">
            <a:noAutofit/>
          </a:bodyPr>
          <a:lstStyle/>
          <a:p>
            <a:endParaRPr lang="fr-FR" sz="2000" b="0" strike="noStrike" spc="-1">
              <a:latin typeface="Arial"/>
            </a:endParaRPr>
          </a:p>
        </p:txBody>
      </p:sp>
      <p:sp>
        <p:nvSpPr>
          <p:cNvPr id="253" name="CustomShape 3"/>
          <p:cNvSpPr/>
          <p:nvPr/>
        </p:nvSpPr>
        <p:spPr>
          <a:xfrm>
            <a:off x="3850560" y="9428760"/>
            <a:ext cx="2937960" cy="48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5C2CADC-0C16-44FD-AC10-88CF94C76910}" type="slidenum">
              <a:rPr lang="fr-FR" sz="1200" b="0" strike="noStrike" spc="-1">
                <a:solidFill>
                  <a:srgbClr val="000000"/>
                </a:solidFill>
                <a:latin typeface="+mn-lt"/>
                <a:ea typeface="+mn-ea"/>
              </a:rPr>
              <a:t>1</a:t>
            </a:fld>
            <a:endParaRPr lang="fr-FR" sz="1200" b="0" strike="noStrike" spc="-1">
              <a:latin typeface="Arial"/>
            </a:endParaRPr>
          </a:p>
        </p:txBody>
      </p:sp>
    </p:spTree>
    <p:extLst>
      <p:ext uri="{BB962C8B-B14F-4D97-AF65-F5344CB8AC3E}">
        <p14:creationId xmlns:p14="http://schemas.microsoft.com/office/powerpoint/2010/main" val="254229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2200" y="812800"/>
            <a:ext cx="2835275"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3915C29-FA29-49D5-A905-3B32F70B9477}" type="slidenum">
              <a:rPr lang="fr-FR" sz="1400" b="0" strike="noStrike" spc="-1" smtClean="0">
                <a:latin typeface="Times New Roman"/>
              </a:rPr>
              <a:t>3</a:t>
            </a:fld>
            <a:endParaRPr lang="fr-FR" sz="1400" b="0" strike="noStrike" spc="-1">
              <a:latin typeface="Times New Roman"/>
            </a:endParaRPr>
          </a:p>
        </p:txBody>
      </p:sp>
    </p:spTree>
    <p:extLst>
      <p:ext uri="{BB962C8B-B14F-4D97-AF65-F5344CB8AC3E}">
        <p14:creationId xmlns:p14="http://schemas.microsoft.com/office/powerpoint/2010/main" val="337072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378000" y="2500920"/>
            <a:ext cx="6806160" cy="295668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378000" y="2500920"/>
            <a:ext cx="2191320" cy="295668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2679120" y="2500920"/>
            <a:ext cx="2191320" cy="295668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4980600" y="2500920"/>
            <a:ext cx="2191320" cy="295668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378000" y="5738760"/>
            <a:ext cx="2191320" cy="295668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2679120" y="5738760"/>
            <a:ext cx="2191320" cy="295668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4980600" y="5738760"/>
            <a:ext cx="219132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378000" y="2500920"/>
            <a:ext cx="6806160" cy="6198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378000" y="2500920"/>
            <a:ext cx="68061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378000" y="426240"/>
            <a:ext cx="6806160" cy="82731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378000" y="2500920"/>
            <a:ext cx="6806160" cy="6198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378000" y="2500920"/>
            <a:ext cx="6806160" cy="295668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378000" y="2500920"/>
            <a:ext cx="2191320" cy="295668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2679120" y="2500920"/>
            <a:ext cx="2191320" cy="295668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4980600" y="2500920"/>
            <a:ext cx="2191320" cy="295668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378000" y="5738760"/>
            <a:ext cx="2191320" cy="295668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2679120" y="5738760"/>
            <a:ext cx="2191320" cy="295668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4980600" y="5738760"/>
            <a:ext cx="219132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378000" y="2500920"/>
            <a:ext cx="68061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78000" y="426240"/>
            <a:ext cx="6806160" cy="82731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378000" y="2500920"/>
            <a:ext cx="6806160" cy="61988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378000" y="2500920"/>
            <a:ext cx="6806160" cy="61988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1.jpe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9.png"/><Relationship Id="rId7"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1.jpe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36.jpg"/><Relationship Id="rId4" Type="http://schemas.openxmlformats.org/officeDocument/2006/relationships/image" Target="../media/image13.png"/><Relationship Id="rId9"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96773" y="78260"/>
            <a:ext cx="7121273" cy="2508840"/>
          </a:xfrm>
          <a:prstGeom prst="rect">
            <a:avLst/>
          </a:prstGeom>
          <a:solidFill>
            <a:srgbClr val="C50B34"/>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84" name="CustomShape 2"/>
          <p:cNvSpPr/>
          <p:nvPr/>
        </p:nvSpPr>
        <p:spPr>
          <a:xfrm>
            <a:off x="1326335" y="933804"/>
            <a:ext cx="4883400" cy="244800"/>
          </a:xfrm>
          <a:prstGeom prst="rect">
            <a:avLst/>
          </a:prstGeom>
          <a:noFill/>
          <a:ln w="0">
            <a:noFill/>
          </a:ln>
        </p:spPr>
        <p:style>
          <a:lnRef idx="0">
            <a:scrgbClr r="0" g="0" b="0"/>
          </a:lnRef>
          <a:fillRef idx="0">
            <a:scrgbClr r="0" g="0" b="0"/>
          </a:fillRef>
          <a:effectRef idx="0">
            <a:scrgbClr r="0" g="0" b="0"/>
          </a:effectRef>
          <a:fontRef idx="minor"/>
        </p:style>
        <p:txBody>
          <a:bodyPr lIns="288000" tIns="46800" rIns="0" bIns="46800" anchor="ctr">
            <a:noAutofit/>
          </a:bodyPr>
          <a:lstStyle/>
          <a:p>
            <a:pPr>
              <a:lnSpc>
                <a:spcPct val="100000"/>
              </a:lnSpc>
            </a:pPr>
            <a:r>
              <a:rPr lang="fr-FR" sz="2300" b="1" i="1" strike="noStrike" spc="-1" dirty="0">
                <a:solidFill>
                  <a:srgbClr val="FFFFFF"/>
                </a:solidFill>
                <a:latin typeface="Arial"/>
                <a:ea typeface="ＭＳ Ｐゴシック"/>
              </a:rPr>
              <a:t>Journal interne de la </a:t>
            </a:r>
            <a:r>
              <a:rPr lang="fr-FR" sz="2300" b="1" i="1" strike="noStrike" spc="-1" dirty="0" smtClean="0">
                <a:solidFill>
                  <a:srgbClr val="FFFFFF"/>
                </a:solidFill>
                <a:latin typeface="Arial"/>
                <a:ea typeface="ＭＳ Ｐゴシック"/>
              </a:rPr>
              <a:t>Résidence</a:t>
            </a:r>
          </a:p>
          <a:p>
            <a:pPr algn="ctr">
              <a:lnSpc>
                <a:spcPct val="100000"/>
              </a:lnSpc>
            </a:pPr>
            <a:r>
              <a:rPr lang="fr-FR" sz="2300" b="1" i="1" spc="-1" dirty="0" smtClean="0">
                <a:solidFill>
                  <a:srgbClr val="FFFFFF"/>
                </a:solidFill>
                <a:latin typeface="Arial"/>
                <a:ea typeface="ＭＳ Ｐゴシック"/>
              </a:rPr>
              <a:t>Janvier, Février 2026</a:t>
            </a:r>
            <a:endParaRPr lang="fr-FR" sz="2300" b="0" i="1" strike="noStrike" spc="-1" dirty="0">
              <a:latin typeface="Arial"/>
            </a:endParaRPr>
          </a:p>
        </p:txBody>
      </p:sp>
      <p:sp>
        <p:nvSpPr>
          <p:cNvPr id="85" name="CustomShape 3"/>
          <p:cNvSpPr/>
          <p:nvPr/>
        </p:nvSpPr>
        <p:spPr>
          <a:xfrm>
            <a:off x="860855" y="1401043"/>
            <a:ext cx="5348880" cy="533160"/>
          </a:xfrm>
          <a:prstGeom prst="rect">
            <a:avLst/>
          </a:prstGeom>
          <a:noFill/>
          <a:ln w="0">
            <a:noFill/>
          </a:ln>
        </p:spPr>
        <p:style>
          <a:lnRef idx="0">
            <a:scrgbClr r="0" g="0" b="0"/>
          </a:lnRef>
          <a:fillRef idx="0">
            <a:scrgbClr r="0" g="0" b="0"/>
          </a:fillRef>
          <a:effectRef idx="0">
            <a:scrgbClr r="0" g="0" b="0"/>
          </a:effectRef>
          <a:fontRef idx="minor"/>
        </p:style>
        <p:txBody>
          <a:bodyPr wrap="none" lIns="288000" tIns="0" rIns="0" bIns="0">
            <a:noAutofit/>
          </a:bodyPr>
          <a:lstStyle/>
          <a:p>
            <a:pPr>
              <a:lnSpc>
                <a:spcPct val="70000"/>
              </a:lnSpc>
            </a:pPr>
            <a:r>
              <a:rPr lang="fr-FR" sz="6600" b="1" strike="noStrike" spc="-1" dirty="0">
                <a:solidFill>
                  <a:srgbClr val="FFFFFF"/>
                </a:solidFill>
                <a:latin typeface="Brush Script MT"/>
                <a:ea typeface="ＭＳ Ｐゴシック"/>
              </a:rPr>
              <a:t>L’éveil de </a:t>
            </a:r>
            <a:r>
              <a:rPr lang="fr-FR" sz="6600" b="1" strike="noStrike" spc="-1" dirty="0" err="1">
                <a:solidFill>
                  <a:srgbClr val="FFFFFF"/>
                </a:solidFill>
                <a:latin typeface="Brush Script MT"/>
                <a:ea typeface="ＭＳ Ｐゴシック"/>
              </a:rPr>
              <a:t>Creney</a:t>
            </a:r>
            <a:endParaRPr lang="fr-FR" sz="6600" b="0" strike="noStrike" spc="-1" dirty="0">
              <a:latin typeface="Arial"/>
            </a:endParaRPr>
          </a:p>
        </p:txBody>
      </p:sp>
      <p:pic>
        <p:nvPicPr>
          <p:cNvPr id="88" name="Image 63" descr="DomusVi_logo_coul_baseline_HD.jpg"/>
          <p:cNvPicPr/>
          <p:nvPr/>
        </p:nvPicPr>
        <p:blipFill>
          <a:blip r:embed="rId3"/>
          <a:stretch/>
        </p:blipFill>
        <p:spPr>
          <a:xfrm>
            <a:off x="2953440" y="10058040"/>
            <a:ext cx="1648440" cy="473400"/>
          </a:xfrm>
          <a:prstGeom prst="rect">
            <a:avLst/>
          </a:prstGeom>
          <a:ln w="0">
            <a:noFill/>
          </a:ln>
        </p:spPr>
      </p:pic>
      <p:sp>
        <p:nvSpPr>
          <p:cNvPr id="89" name="CustomShape 6"/>
          <p:cNvSpPr/>
          <p:nvPr/>
        </p:nvSpPr>
        <p:spPr>
          <a:xfrm>
            <a:off x="5250960" y="839880"/>
            <a:ext cx="1828440" cy="885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gn="ctr">
              <a:lnSpc>
                <a:spcPct val="80000"/>
              </a:lnSpc>
            </a:pPr>
            <a:endParaRPr lang="fr-FR" sz="2400" b="0" strike="noStrike" spc="-1" dirty="0">
              <a:latin typeface="Arial"/>
            </a:endParaRPr>
          </a:p>
        </p:txBody>
      </p:sp>
      <p:pic>
        <p:nvPicPr>
          <p:cNvPr id="90" name="Image 3"/>
          <p:cNvPicPr/>
          <p:nvPr/>
        </p:nvPicPr>
        <p:blipFill>
          <a:blip r:embed="rId4"/>
          <a:stretch/>
        </p:blipFill>
        <p:spPr>
          <a:xfrm>
            <a:off x="641160" y="3176280"/>
            <a:ext cx="1409040" cy="1229400"/>
          </a:xfrm>
          <a:prstGeom prst="rect">
            <a:avLst/>
          </a:prstGeom>
          <a:ln w="0">
            <a:noFill/>
          </a:ln>
        </p:spPr>
      </p:pic>
      <p:sp>
        <p:nvSpPr>
          <p:cNvPr id="94" name="CustomShape 7"/>
          <p:cNvSpPr/>
          <p:nvPr/>
        </p:nvSpPr>
        <p:spPr>
          <a:xfrm>
            <a:off x="5431106" y="9495736"/>
            <a:ext cx="3773880" cy="8664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680">
              <a:lnSpc>
                <a:spcPct val="90000"/>
              </a:lnSpc>
            </a:pPr>
            <a:r>
              <a:rPr lang="fr-FR" sz="1400" b="0" i="1" strike="noStrike" spc="-1" dirty="0" smtClean="0">
                <a:solidFill>
                  <a:srgbClr val="755E56"/>
                </a:solidFill>
                <a:latin typeface="Arial"/>
                <a:ea typeface="DejaVu Sans"/>
              </a:rPr>
              <a:t>Delphine </a:t>
            </a:r>
            <a:r>
              <a:rPr lang="fr-FR" sz="1400" b="0" i="1" strike="noStrike" spc="-1" dirty="0" err="1" smtClean="0">
                <a:solidFill>
                  <a:srgbClr val="755E56"/>
                </a:solidFill>
                <a:latin typeface="Arial"/>
                <a:ea typeface="DejaVu Sans"/>
              </a:rPr>
              <a:t>Bardoula</a:t>
            </a:r>
            <a:endParaRPr lang="fr-FR" sz="1400" b="0" i="1" strike="noStrike" spc="-1" dirty="0" smtClean="0">
              <a:solidFill>
                <a:srgbClr val="755E56"/>
              </a:solidFill>
              <a:latin typeface="Arial"/>
              <a:ea typeface="DejaVu Sans"/>
            </a:endParaRPr>
          </a:p>
          <a:p>
            <a:pPr marL="4680">
              <a:lnSpc>
                <a:spcPct val="90000"/>
              </a:lnSpc>
            </a:pPr>
            <a:r>
              <a:rPr lang="fr-FR" sz="1400" b="0" i="1" strike="noStrike" spc="-1" dirty="0" smtClean="0">
                <a:solidFill>
                  <a:srgbClr val="755E56"/>
                </a:solidFill>
                <a:latin typeface="Arial"/>
                <a:ea typeface="DejaVu Sans"/>
              </a:rPr>
              <a:t>Directrice</a:t>
            </a:r>
            <a:r>
              <a:rPr dirty="0"/>
              <a:t/>
            </a:r>
            <a:br>
              <a:rPr dirty="0"/>
            </a:br>
            <a:r>
              <a:rPr lang="fr-FR" sz="1400" b="0" i="1" strike="noStrike" spc="-1" dirty="0">
                <a:solidFill>
                  <a:srgbClr val="755E56"/>
                </a:solidFill>
                <a:latin typeface="Arial"/>
                <a:ea typeface="DejaVu Sans"/>
              </a:rPr>
              <a:t>de la Résidence</a:t>
            </a:r>
            <a:r>
              <a:rPr dirty="0"/>
              <a:t/>
            </a:r>
            <a:br>
              <a:rPr dirty="0"/>
            </a:br>
            <a:r>
              <a:rPr lang="fr-FR" sz="1400" i="1" spc="-1" dirty="0">
                <a:solidFill>
                  <a:srgbClr val="755E56"/>
                </a:solidFill>
                <a:latin typeface="Arial"/>
              </a:rPr>
              <a:t>L</a:t>
            </a:r>
            <a:r>
              <a:rPr lang="fr-FR" sz="1400" b="0" i="1" strike="noStrike" spc="-1" dirty="0" smtClean="0">
                <a:solidFill>
                  <a:srgbClr val="755E56"/>
                </a:solidFill>
                <a:latin typeface="Arial"/>
                <a:ea typeface="DejaVu Sans"/>
              </a:rPr>
              <a:t>es </a:t>
            </a:r>
            <a:r>
              <a:rPr lang="fr-FR" sz="1400" i="1" spc="-1" dirty="0">
                <a:solidFill>
                  <a:srgbClr val="755E56"/>
                </a:solidFill>
                <a:latin typeface="Arial"/>
                <a:ea typeface="DejaVu Sans"/>
              </a:rPr>
              <a:t>J</a:t>
            </a:r>
            <a:r>
              <a:rPr lang="fr-FR" sz="1400" b="0" i="1" strike="noStrike" spc="-1" dirty="0" smtClean="0">
                <a:solidFill>
                  <a:srgbClr val="755E56"/>
                </a:solidFill>
                <a:latin typeface="Arial"/>
                <a:ea typeface="DejaVu Sans"/>
              </a:rPr>
              <a:t>ardins </a:t>
            </a:r>
            <a:r>
              <a:rPr lang="fr-FR" sz="1400" b="0" i="1" strike="noStrike" spc="-1" dirty="0">
                <a:solidFill>
                  <a:srgbClr val="755E56"/>
                </a:solidFill>
                <a:latin typeface="Arial"/>
                <a:ea typeface="DejaVu Sans"/>
              </a:rPr>
              <a:t>de Creney</a:t>
            </a:r>
            <a:endParaRPr lang="fr-FR" sz="1400" b="0" strike="noStrike" spc="-1" dirty="0">
              <a:latin typeface="Arial"/>
            </a:endParaRPr>
          </a:p>
        </p:txBody>
      </p:sp>
      <p:sp>
        <p:nvSpPr>
          <p:cNvPr id="95" name="CustomShape 8"/>
          <p:cNvSpPr/>
          <p:nvPr/>
        </p:nvSpPr>
        <p:spPr>
          <a:xfrm>
            <a:off x="5956158" y="6373828"/>
            <a:ext cx="1478520" cy="8097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dirty="0">
                <a:solidFill>
                  <a:srgbClr val="000000"/>
                </a:solidFill>
                <a:latin typeface="Arial"/>
                <a:ea typeface="DejaVu Sans"/>
              </a:rPr>
              <a:t> </a:t>
            </a:r>
            <a:r>
              <a:rPr lang="fr-FR" sz="1800" b="0" strike="noStrike" spc="-1" dirty="0" smtClean="0">
                <a:solidFill>
                  <a:srgbClr val="000000"/>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800" b="0" strike="noStrike" spc="-1" dirty="0" smtClean="0">
                <a:latin typeface="Arial"/>
              </a:rPr>
              <a:t>  </a:t>
            </a:r>
            <a:endParaRPr lang="fr-FR" sz="1800" b="0" strike="noStrike" spc="-1" dirty="0">
              <a:latin typeface="Arial"/>
            </a:endParaRPr>
          </a:p>
          <a:p>
            <a:pPr>
              <a:lnSpc>
                <a:spcPct val="100000"/>
              </a:lnSpc>
            </a:pPr>
            <a:r>
              <a:rPr lang="fr-FR" sz="1800" b="0" strike="noStrike" spc="-1" dirty="0">
                <a:solidFill>
                  <a:srgbClr val="000000"/>
                </a:solidFill>
                <a:latin typeface="Arial"/>
                <a:ea typeface="DejaVu Sans"/>
              </a:rPr>
              <a:t>                                            </a:t>
            </a:r>
            <a:endParaRPr lang="fr-FR" sz="1800" b="0" strike="noStrike" spc="-1" dirty="0">
              <a:latin typeface="Arial"/>
            </a:endParaRPr>
          </a:p>
        </p:txBody>
      </p:sp>
      <p:sp>
        <p:nvSpPr>
          <p:cNvPr id="2" name="ZoneTexte 1"/>
          <p:cNvSpPr txBox="1"/>
          <p:nvPr/>
        </p:nvSpPr>
        <p:spPr>
          <a:xfrm>
            <a:off x="147476" y="2891484"/>
            <a:ext cx="5228039" cy="923330"/>
          </a:xfrm>
          <a:prstGeom prst="rect">
            <a:avLst/>
          </a:prstGeom>
          <a:noFill/>
        </p:spPr>
        <p:txBody>
          <a:bodyPr wrap="square" rtlCol="0">
            <a:spAutoFit/>
          </a:bodyPr>
          <a:lstStyle/>
          <a:p>
            <a:pPr fontAlgn="base"/>
            <a:r>
              <a:rPr lang="fr-FR" dirty="0"/>
              <a:t>Chères familles,</a:t>
            </a:r>
          </a:p>
          <a:p>
            <a:pPr fontAlgn="base"/>
            <a:r>
              <a:rPr lang="fr-FR" dirty="0"/>
              <a:t/>
            </a:r>
            <a:br>
              <a:rPr lang="fr-FR" dirty="0"/>
            </a:br>
            <a:endParaRPr lang="fr-FR" i="1" dirty="0"/>
          </a:p>
        </p:txBody>
      </p:sp>
      <p:pic>
        <p:nvPicPr>
          <p:cNvPr id="4" name="Image 3"/>
          <p:cNvPicPr>
            <a:picLocks noChangeAspect="1"/>
          </p:cNvPicPr>
          <p:nvPr/>
        </p:nvPicPr>
        <p:blipFill>
          <a:blip r:embed="rId5"/>
          <a:stretch>
            <a:fillRect/>
          </a:stretch>
        </p:blipFill>
        <p:spPr>
          <a:xfrm>
            <a:off x="5999483" y="2604575"/>
            <a:ext cx="1511939" cy="1457070"/>
          </a:xfrm>
          <a:prstGeom prst="rect">
            <a:avLst/>
          </a:prstGeom>
        </p:spPr>
      </p:pic>
      <p:sp>
        <p:nvSpPr>
          <p:cNvPr id="5" name="Rectangle 4"/>
          <p:cNvSpPr/>
          <p:nvPr/>
        </p:nvSpPr>
        <p:spPr>
          <a:xfrm>
            <a:off x="196773" y="2809539"/>
            <a:ext cx="5891149" cy="7632859"/>
          </a:xfrm>
          <a:prstGeom prst="rect">
            <a:avLst/>
          </a:prstGeom>
        </p:spPr>
        <p:txBody>
          <a:bodyPr wrap="square">
            <a:spAutoFit/>
          </a:bodyPr>
          <a:lstStyle/>
          <a:p>
            <a:pPr fontAlgn="base"/>
            <a:r>
              <a:rPr lang="fr-FR" sz="1500" dirty="0">
                <a:solidFill>
                  <a:srgbClr val="000000"/>
                </a:solidFill>
                <a:latin typeface="Arial" panose="020B0604020202020204" pitchFamily="34" charset="0"/>
              </a:rPr>
              <a:t/>
            </a:r>
            <a:br>
              <a:rPr lang="fr-FR" sz="1500" dirty="0">
                <a:solidFill>
                  <a:srgbClr val="000000"/>
                </a:solidFill>
                <a:latin typeface="Arial" panose="020B0604020202020204" pitchFamily="34" charset="0"/>
              </a:rPr>
            </a:br>
            <a:endParaRPr lang="fr-FR" sz="1500" dirty="0">
              <a:solidFill>
                <a:srgbClr val="000000"/>
              </a:solidFill>
              <a:latin typeface="Arial" panose="020B0604020202020204" pitchFamily="34" charset="0"/>
            </a:endParaRPr>
          </a:p>
          <a:p>
            <a:pPr fontAlgn="base"/>
            <a:r>
              <a:rPr lang="fr-FR" sz="1500" dirty="0">
                <a:solidFill>
                  <a:srgbClr val="000000"/>
                </a:solidFill>
                <a:latin typeface="Arial" panose="020B0604020202020204" pitchFamily="34" charset="0"/>
              </a:rPr>
              <a:t>L’hiver laisse place au printemps et, avec lui, aux travaux de nettoyage.</a:t>
            </a:r>
            <a:br>
              <a:rPr lang="fr-FR" sz="1500" dirty="0">
                <a:solidFill>
                  <a:srgbClr val="000000"/>
                </a:solidFill>
                <a:latin typeface="Arial" panose="020B0604020202020204" pitchFamily="34" charset="0"/>
              </a:rPr>
            </a:br>
            <a:r>
              <a:rPr lang="fr-FR" sz="1500" dirty="0">
                <a:solidFill>
                  <a:srgbClr val="000000"/>
                </a:solidFill>
                <a:latin typeface="Arial" panose="020B0604020202020204" pitchFamily="34" charset="0"/>
              </a:rPr>
              <a:t>Comme vous avez pu le constater, la façade a été entièrement nettoyée. Le résultat avant/après est sans appel</a:t>
            </a:r>
            <a:r>
              <a:rPr lang="fr-FR" sz="1500" dirty="0" smtClean="0">
                <a:solidFill>
                  <a:srgbClr val="000000"/>
                </a:solidFill>
                <a:latin typeface="Arial" panose="020B0604020202020204" pitchFamily="34" charset="0"/>
              </a:rPr>
              <a:t>.</a:t>
            </a:r>
            <a:r>
              <a:rPr lang="fr-FR" sz="1500" dirty="0">
                <a:solidFill>
                  <a:srgbClr val="000000"/>
                </a:solidFill>
                <a:latin typeface="Arial" panose="020B0604020202020204" pitchFamily="34" charset="0"/>
              </a:rPr>
              <a:t/>
            </a:r>
            <a:br>
              <a:rPr lang="fr-FR" sz="1500" dirty="0">
                <a:solidFill>
                  <a:srgbClr val="000000"/>
                </a:solidFill>
                <a:latin typeface="Arial" panose="020B0604020202020204" pitchFamily="34" charset="0"/>
              </a:rPr>
            </a:br>
            <a:endParaRPr lang="fr-FR" sz="1500" dirty="0">
              <a:solidFill>
                <a:srgbClr val="000000"/>
              </a:solidFill>
              <a:latin typeface="Arial" panose="020B0604020202020204" pitchFamily="34" charset="0"/>
            </a:endParaRPr>
          </a:p>
          <a:p>
            <a:pPr fontAlgn="base"/>
            <a:r>
              <a:rPr lang="fr-FR" sz="1500" dirty="0">
                <a:solidFill>
                  <a:srgbClr val="000000"/>
                </a:solidFill>
                <a:latin typeface="Arial" panose="020B0604020202020204" pitchFamily="34" charset="0"/>
              </a:rPr>
              <a:t>Le prochain conseil de la vie sociale aura lieu le mercredi 25 mars à 14h dans le bureau de l'animatrice.</a:t>
            </a:r>
          </a:p>
          <a:p>
            <a:pPr fontAlgn="base"/>
            <a:r>
              <a:rPr lang="fr-FR" sz="1500" dirty="0">
                <a:solidFill>
                  <a:srgbClr val="000000"/>
                </a:solidFill>
                <a:latin typeface="Arial" panose="020B0604020202020204" pitchFamily="34" charset="0"/>
              </a:rPr>
              <a:t>Le conseil de vie sociale est une instance élue par les résidents et les familles d’un établissement médico-social. Composé de représentants des résidents, des familles et du personnel de l’établissement, le conseil de la vie sociale donne son avis et fait des propositions sur toutes les questions liées au fonctionnement de l’établissement : qualité des prestations, amélioration du cadre de vie… Son rôle est consultatif.</a:t>
            </a:r>
          </a:p>
          <a:p>
            <a:pPr fontAlgn="base"/>
            <a:r>
              <a:rPr lang="fr-FR" sz="1500" dirty="0">
                <a:solidFill>
                  <a:srgbClr val="000000"/>
                </a:solidFill>
                <a:latin typeface="Arial" panose="020B0604020202020204" pitchFamily="34" charset="0"/>
              </a:rPr>
              <a:t>Le conseil de la vie sociale a été créé par la loi du 2 janvier 2002 rénovant l’action sociale et médico-sociale afin de renforcer les droits des résidents hébergés dans des établissements médico-sociaux…</a:t>
            </a:r>
          </a:p>
          <a:p>
            <a:pPr fontAlgn="base"/>
            <a:r>
              <a:rPr lang="fr-FR" sz="1500" dirty="0">
                <a:solidFill>
                  <a:srgbClr val="000000"/>
                </a:solidFill>
                <a:latin typeface="Arial" panose="020B0604020202020204" pitchFamily="34" charset="0"/>
              </a:rPr>
              <a:t>Cette instance favorise l’expression et la participation des résidents et de leurs familles à la vie de la structure.</a:t>
            </a:r>
          </a:p>
          <a:p>
            <a:pPr fontAlgn="base"/>
            <a:r>
              <a:rPr lang="fr-FR" sz="1500" dirty="0">
                <a:solidFill>
                  <a:srgbClr val="000000"/>
                </a:solidFill>
                <a:latin typeface="Arial" panose="020B0604020202020204" pitchFamily="34" charset="0"/>
              </a:rPr>
              <a:t>Pour rappel vous trouverez les coordonnées des représentants familles dans le SAS de l'accueil (si vous souhaitez leur faire remonter des remarques/suggestions).</a:t>
            </a:r>
          </a:p>
          <a:p>
            <a:pPr fontAlgn="base"/>
            <a:r>
              <a:rPr lang="fr-FR" sz="1500" dirty="0">
                <a:solidFill>
                  <a:srgbClr val="000000"/>
                </a:solidFill>
                <a:latin typeface="Arial" panose="020B0604020202020204" pitchFamily="34" charset="0"/>
              </a:rPr>
              <a:t>Nous avons également mis en place le "billet d'idées" à l'accueil. </a:t>
            </a:r>
          </a:p>
          <a:p>
            <a:pPr fontAlgn="base"/>
            <a:r>
              <a:rPr lang="fr-FR" sz="1500" dirty="0">
                <a:solidFill>
                  <a:srgbClr val="000000"/>
                </a:solidFill>
                <a:latin typeface="Arial" panose="020B0604020202020204" pitchFamily="34" charset="0"/>
              </a:rPr>
              <a:t/>
            </a:r>
            <a:br>
              <a:rPr lang="fr-FR" sz="1500" dirty="0">
                <a:solidFill>
                  <a:srgbClr val="000000"/>
                </a:solidFill>
                <a:latin typeface="Arial" panose="020B0604020202020204" pitchFamily="34" charset="0"/>
              </a:rPr>
            </a:br>
            <a:r>
              <a:rPr lang="fr-FR" sz="1500" dirty="0" smtClean="0">
                <a:solidFill>
                  <a:srgbClr val="000000"/>
                </a:solidFill>
                <a:latin typeface="Arial" panose="020B0604020202020204" pitchFamily="34" charset="0"/>
              </a:rPr>
              <a:t>Toute </a:t>
            </a:r>
            <a:r>
              <a:rPr lang="fr-FR" sz="1500" dirty="0">
                <a:solidFill>
                  <a:srgbClr val="000000"/>
                </a:solidFill>
                <a:latin typeface="Arial" panose="020B0604020202020204" pitchFamily="34" charset="0"/>
              </a:rPr>
              <a:t>l'équipe poursuit la préparation en vue de l'évaluation externe qui se déroulera du 18 au 20 mai.</a:t>
            </a:r>
          </a:p>
          <a:p>
            <a:pPr fontAlgn="base"/>
            <a:endParaRPr lang="fr-FR" sz="1500" dirty="0">
              <a:solidFill>
                <a:srgbClr val="000000"/>
              </a:solidFill>
              <a:latin typeface="Arial" panose="020B0604020202020204" pitchFamily="34" charset="0"/>
            </a:endParaRPr>
          </a:p>
          <a:p>
            <a:pPr fontAlgn="base"/>
            <a:r>
              <a:rPr lang="fr-FR" sz="1600" dirty="0">
                <a:solidFill>
                  <a:srgbClr val="65544D"/>
                </a:solidFill>
                <a:latin typeface="Arial" panose="020B0604020202020204" pitchFamily="34" charset="0"/>
              </a:rPr>
              <a:t>Ma porte reste ouverte pour toute échange,</a:t>
            </a:r>
          </a:p>
          <a:p>
            <a:pPr fontAlgn="base"/>
            <a:r>
              <a:rPr lang="fr-FR" sz="1200" i="1" dirty="0" smtClean="0">
                <a:solidFill>
                  <a:srgbClr val="65544D"/>
                </a:solidFill>
                <a:latin typeface="Arial" panose="020B0604020202020204" pitchFamily="34" charset="0"/>
              </a:rPr>
              <a:t>« </a:t>
            </a:r>
            <a:r>
              <a:rPr lang="fr-FR" sz="1200" i="1" dirty="0">
                <a:solidFill>
                  <a:srgbClr val="65544D"/>
                </a:solidFill>
                <a:latin typeface="Arial" panose="020B0604020202020204" pitchFamily="34" charset="0"/>
              </a:rPr>
              <a:t>Il vaut mieux reverdir que d’être toujours vert. »</a:t>
            </a:r>
            <a:br>
              <a:rPr lang="fr-FR" sz="1200" i="1" dirty="0">
                <a:solidFill>
                  <a:srgbClr val="65544D"/>
                </a:solidFill>
                <a:latin typeface="Arial" panose="020B0604020202020204" pitchFamily="34" charset="0"/>
              </a:rPr>
            </a:br>
            <a:r>
              <a:rPr lang="fr-FR" sz="1200" i="1" dirty="0">
                <a:solidFill>
                  <a:srgbClr val="65544D"/>
                </a:solidFill>
                <a:latin typeface="Arial" panose="020B0604020202020204" pitchFamily="34" charset="0"/>
              </a:rPr>
              <a:t>(Madame de Sévigné, Lettre</a:t>
            </a:r>
            <a:endParaRPr lang="fr-FR" sz="1200" b="0" i="1" dirty="0">
              <a:solidFill>
                <a:srgbClr val="242424"/>
              </a:solidFill>
              <a:effectLst/>
              <a:latin typeface="Segoe UI" panose="020B0502040204020203" pitchFamily="34" charset="0"/>
            </a:endParaRPr>
          </a:p>
        </p:txBody>
      </p:sp>
      <p:pic>
        <p:nvPicPr>
          <p:cNvPr id="6" name="Image 5"/>
          <p:cNvPicPr>
            <a:picLocks noChangeAspect="1"/>
          </p:cNvPicPr>
          <p:nvPr/>
        </p:nvPicPr>
        <p:blipFill rotWithShape="1">
          <a:blip r:embed="rId6"/>
          <a:srcRect b="6816"/>
          <a:stretch/>
        </p:blipFill>
        <p:spPr>
          <a:xfrm>
            <a:off x="6369376" y="4405680"/>
            <a:ext cx="1142046" cy="4567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215124" y="7876619"/>
            <a:ext cx="2364557" cy="2095501"/>
          </a:xfrm>
          <a:prstGeom prst="rect">
            <a:avLst/>
          </a:prstGeom>
          <a:solidFill>
            <a:srgbClr val="C50B34">
              <a:alpha val="30000"/>
            </a:srgbClr>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grpSp>
        <p:nvGrpSpPr>
          <p:cNvPr id="209" name="Group 2"/>
          <p:cNvGrpSpPr/>
          <p:nvPr/>
        </p:nvGrpSpPr>
        <p:grpSpPr>
          <a:xfrm>
            <a:off x="2538796" y="772047"/>
            <a:ext cx="847080" cy="824040"/>
            <a:chOff x="2790360" y="839880"/>
            <a:chExt cx="847080" cy="824040"/>
          </a:xfrm>
        </p:grpSpPr>
        <p:sp>
          <p:nvSpPr>
            <p:cNvPr id="210" name="CustomShape 3"/>
            <p:cNvSpPr/>
            <p:nvPr/>
          </p:nvSpPr>
          <p:spPr>
            <a:xfrm>
              <a:off x="2809800" y="87012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11" name="Image 25" descr="domusVi_fondempreinte_blanc.png"/>
            <p:cNvPicPr/>
            <p:nvPr/>
          </p:nvPicPr>
          <p:blipFill>
            <a:blip r:embed="rId2"/>
            <a:stretch/>
          </p:blipFill>
          <p:spPr>
            <a:xfrm>
              <a:off x="2790360" y="839880"/>
              <a:ext cx="847080" cy="824040"/>
            </a:xfrm>
            <a:prstGeom prst="rect">
              <a:avLst/>
            </a:prstGeom>
            <a:ln w="0">
              <a:noFill/>
            </a:ln>
          </p:spPr>
        </p:pic>
      </p:grpSp>
      <p:pic>
        <p:nvPicPr>
          <p:cNvPr id="212" name="Image 36" descr="domusVi_fondempreinte_rouge_transparent copie.png"/>
          <p:cNvPicPr/>
          <p:nvPr/>
        </p:nvPicPr>
        <p:blipFill>
          <a:blip r:embed="rId3"/>
          <a:stretch/>
        </p:blipFill>
        <p:spPr>
          <a:xfrm>
            <a:off x="3591720" y="10231920"/>
            <a:ext cx="372240" cy="365760"/>
          </a:xfrm>
          <a:prstGeom prst="rect">
            <a:avLst/>
          </a:prstGeom>
          <a:ln w="0">
            <a:noFill/>
          </a:ln>
        </p:spPr>
      </p:pic>
      <p:sp>
        <p:nvSpPr>
          <p:cNvPr id="213" name="CustomShape 4"/>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98807307-34FE-465E-80AA-435FAA525A6F}" type="slidenum">
              <a:rPr lang="fr-FR" sz="1400" b="1" strike="noStrike" spc="-1">
                <a:solidFill>
                  <a:srgbClr val="FFFFFF"/>
                </a:solidFill>
                <a:latin typeface="Arial"/>
                <a:ea typeface="ＭＳ Ｐゴシック"/>
              </a:rPr>
              <a:t>10</a:t>
            </a:fld>
            <a:endParaRPr lang="fr-FR" sz="1400" b="0" strike="noStrike" spc="-1">
              <a:latin typeface="Arial"/>
            </a:endParaRPr>
          </a:p>
        </p:txBody>
      </p:sp>
      <p:pic>
        <p:nvPicPr>
          <p:cNvPr id="214" name="Image 35" descr="DomusVi_logo_coul_baseline_HD.jpg"/>
          <p:cNvPicPr/>
          <p:nvPr/>
        </p:nvPicPr>
        <p:blipFill>
          <a:blip r:embed="rId4"/>
          <a:stretch/>
        </p:blipFill>
        <p:spPr>
          <a:xfrm>
            <a:off x="5670000" y="236160"/>
            <a:ext cx="1626120" cy="466920"/>
          </a:xfrm>
          <a:prstGeom prst="rect">
            <a:avLst/>
          </a:prstGeom>
          <a:ln w="0">
            <a:noFill/>
          </a:ln>
        </p:spPr>
      </p:pic>
      <p:sp>
        <p:nvSpPr>
          <p:cNvPr id="215" name="CustomShape 5"/>
          <p:cNvSpPr/>
          <p:nvPr/>
        </p:nvSpPr>
        <p:spPr>
          <a:xfrm>
            <a:off x="2649538" y="970749"/>
            <a:ext cx="4877212" cy="408174"/>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gn="ctr">
              <a:lnSpc>
                <a:spcPct val="100000"/>
              </a:lnSpc>
            </a:pPr>
            <a:r>
              <a:rPr lang="fr-FR" sz="2200" b="1" spc="-1" dirty="0" smtClean="0">
                <a:solidFill>
                  <a:schemeClr val="bg1"/>
                </a:solidFill>
                <a:latin typeface="Arial"/>
              </a:rPr>
              <a:t>Le soleil est là !</a:t>
            </a:r>
            <a:endParaRPr lang="fr-FR" sz="2200" b="1" strike="noStrike" spc="-1" dirty="0">
              <a:solidFill>
                <a:schemeClr val="bg1"/>
              </a:solidFill>
              <a:latin typeface="Arial"/>
            </a:endParaRPr>
          </a:p>
        </p:txBody>
      </p:sp>
      <p:sp>
        <p:nvSpPr>
          <p:cNvPr id="216" name="CustomShape 6"/>
          <p:cNvSpPr/>
          <p:nvPr/>
        </p:nvSpPr>
        <p:spPr>
          <a:xfrm>
            <a:off x="242005" y="696752"/>
            <a:ext cx="2331000" cy="460440"/>
          </a:xfrm>
          <a:prstGeom prst="rect">
            <a:avLst/>
          </a:prstGeom>
          <a:solidFill>
            <a:srgbClr val="C50B34"/>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r>
              <a:rPr lang="fr-FR" sz="1900" b="1" strike="noStrike" spc="-1">
                <a:solidFill>
                  <a:srgbClr val="FFFFFF"/>
                </a:solidFill>
                <a:latin typeface="Arial"/>
                <a:ea typeface="DejaVu Sans"/>
              </a:rPr>
              <a:t>Bon à savoir</a:t>
            </a:r>
            <a:endParaRPr lang="fr-FR" sz="1900" b="0" strike="noStrike" spc="-1">
              <a:latin typeface="Arial"/>
            </a:endParaRPr>
          </a:p>
        </p:txBody>
      </p:sp>
      <p:sp>
        <p:nvSpPr>
          <p:cNvPr id="218" name="CustomShape 8"/>
          <p:cNvSpPr/>
          <p:nvPr/>
        </p:nvSpPr>
        <p:spPr>
          <a:xfrm>
            <a:off x="224967" y="1205272"/>
            <a:ext cx="2331000" cy="5210229"/>
          </a:xfrm>
          <a:prstGeom prst="rect">
            <a:avLst/>
          </a:prstGeom>
          <a:noFill/>
          <a:ln w="0">
            <a:noFill/>
          </a:ln>
        </p:spPr>
        <p:style>
          <a:lnRef idx="0">
            <a:scrgbClr r="0" g="0" b="0"/>
          </a:lnRef>
          <a:fillRef idx="0">
            <a:scrgbClr r="0" g="0" b="0"/>
          </a:fillRef>
          <a:effectRef idx="0">
            <a:scrgbClr r="0" g="0" b="0"/>
          </a:effectRef>
          <a:fontRef idx="minor"/>
        </p:style>
        <p:txBody>
          <a:bodyPr lIns="180000" tIns="45000" rIns="180000" bIns="45000">
            <a:spAutoFit/>
          </a:bodyPr>
          <a:lstStyle/>
          <a:p>
            <a:pPr>
              <a:lnSpc>
                <a:spcPct val="100000"/>
              </a:lnSpc>
              <a:spcAft>
                <a:spcPts val="499"/>
              </a:spcAft>
            </a:pPr>
            <a:r>
              <a:rPr lang="fr-FR" sz="1400" b="1" strike="noStrike" spc="-1" dirty="0" smtClean="0">
                <a:solidFill>
                  <a:srgbClr val="000000"/>
                </a:solidFill>
                <a:latin typeface="Arial"/>
                <a:ea typeface="DejaVu Sans"/>
              </a:rPr>
              <a:t>Les </a:t>
            </a:r>
            <a:r>
              <a:rPr lang="fr-FR" sz="1400" b="1" strike="noStrike" spc="-1" dirty="0">
                <a:solidFill>
                  <a:srgbClr val="000000"/>
                </a:solidFill>
                <a:latin typeface="Arial"/>
                <a:ea typeface="DejaVu Sans"/>
              </a:rPr>
              <a:t>anniversaires à </a:t>
            </a:r>
            <a:r>
              <a:rPr lang="fr-FR" sz="1400" b="1" strike="noStrike" spc="-1" dirty="0" smtClean="0">
                <a:solidFill>
                  <a:srgbClr val="000000"/>
                </a:solidFill>
                <a:latin typeface="Arial"/>
                <a:ea typeface="DejaVu Sans"/>
              </a:rPr>
              <a:t>souhaiter : </a:t>
            </a:r>
            <a:endParaRPr lang="fr-FR" sz="1400" b="0" strike="noStrike" spc="-1" dirty="0">
              <a:latin typeface="Arial"/>
            </a:endParaRPr>
          </a:p>
          <a:p>
            <a:pPr>
              <a:lnSpc>
                <a:spcPct val="100000"/>
              </a:lnSpc>
              <a:spcAft>
                <a:spcPts val="499"/>
              </a:spcAft>
            </a:pPr>
            <a:r>
              <a:rPr lang="fr-FR" sz="1400" b="1" strike="noStrike" spc="-1" dirty="0" smtClean="0">
                <a:solidFill>
                  <a:srgbClr val="000000"/>
                </a:solidFill>
                <a:latin typeface="Arial"/>
                <a:ea typeface="DejaVu Sans"/>
              </a:rPr>
              <a:t>Mme </a:t>
            </a:r>
            <a:r>
              <a:rPr lang="fr-FR" sz="1400" b="1" spc="-1" dirty="0" smtClean="0">
                <a:solidFill>
                  <a:srgbClr val="000000"/>
                </a:solidFill>
                <a:latin typeface="Arial"/>
                <a:ea typeface="DejaVu Sans"/>
              </a:rPr>
              <a:t>Chaudron</a:t>
            </a:r>
            <a:r>
              <a:rPr lang="fr-FR" sz="1400" b="1" strike="noStrike" spc="-1" dirty="0" smtClean="0">
                <a:solidFill>
                  <a:srgbClr val="000000"/>
                </a:solidFill>
                <a:latin typeface="Arial"/>
                <a:ea typeface="DejaVu Sans"/>
              </a:rPr>
              <a:t>, </a:t>
            </a:r>
            <a:r>
              <a:rPr lang="fr-FR" sz="1400" b="1" spc="-1" dirty="0" smtClean="0">
                <a:solidFill>
                  <a:srgbClr val="000000"/>
                </a:solidFill>
                <a:latin typeface="Arial"/>
                <a:ea typeface="DejaVu Sans"/>
              </a:rPr>
              <a:t>3</a:t>
            </a:r>
            <a:r>
              <a:rPr lang="fr-FR" sz="1400" b="1" strike="noStrike" spc="-1" dirty="0" smtClean="0">
                <a:solidFill>
                  <a:srgbClr val="000000"/>
                </a:solidFill>
                <a:latin typeface="Arial"/>
                <a:ea typeface="DejaVu Sans"/>
              </a:rPr>
              <a:t>/03</a:t>
            </a:r>
          </a:p>
          <a:p>
            <a:pPr>
              <a:lnSpc>
                <a:spcPct val="100000"/>
              </a:lnSpc>
              <a:spcAft>
                <a:spcPts val="499"/>
              </a:spcAft>
            </a:pPr>
            <a:r>
              <a:rPr lang="fr-FR" sz="1400" b="1" spc="-1" dirty="0" smtClean="0">
                <a:solidFill>
                  <a:srgbClr val="000000"/>
                </a:solidFill>
                <a:latin typeface="Arial"/>
                <a:ea typeface="DejaVu Sans"/>
              </a:rPr>
              <a:t>Mme </a:t>
            </a:r>
            <a:r>
              <a:rPr lang="fr-FR" sz="1400" b="1" spc="-1" dirty="0" err="1" smtClean="0">
                <a:solidFill>
                  <a:srgbClr val="000000"/>
                </a:solidFill>
                <a:latin typeface="Arial"/>
                <a:ea typeface="DejaVu Sans"/>
              </a:rPr>
              <a:t>Rebhann</a:t>
            </a:r>
            <a:r>
              <a:rPr lang="fr-FR" sz="1400" b="1" spc="-1" dirty="0" smtClean="0">
                <a:solidFill>
                  <a:srgbClr val="000000"/>
                </a:solidFill>
                <a:latin typeface="Arial"/>
                <a:ea typeface="DejaVu Sans"/>
              </a:rPr>
              <a:t>, 25/03</a:t>
            </a:r>
          </a:p>
          <a:p>
            <a:pPr>
              <a:lnSpc>
                <a:spcPct val="100000"/>
              </a:lnSpc>
              <a:spcAft>
                <a:spcPts val="499"/>
              </a:spcAft>
            </a:pPr>
            <a:r>
              <a:rPr lang="fr-FR" sz="1400" b="1" spc="-1" dirty="0" smtClean="0">
                <a:solidFill>
                  <a:srgbClr val="000000"/>
                </a:solidFill>
                <a:latin typeface="Arial"/>
                <a:ea typeface="DejaVu Sans"/>
              </a:rPr>
              <a:t>Mr </a:t>
            </a:r>
            <a:r>
              <a:rPr lang="fr-FR" sz="1400" b="1" spc="-1" dirty="0" err="1" smtClean="0">
                <a:solidFill>
                  <a:srgbClr val="000000"/>
                </a:solidFill>
                <a:latin typeface="Arial"/>
                <a:ea typeface="DejaVu Sans"/>
              </a:rPr>
              <a:t>Rothan</a:t>
            </a:r>
            <a:r>
              <a:rPr lang="fr-FR" sz="1400" b="1" spc="-1" dirty="0" smtClean="0">
                <a:solidFill>
                  <a:srgbClr val="000000"/>
                </a:solidFill>
                <a:latin typeface="Arial"/>
                <a:ea typeface="DejaVu Sans"/>
              </a:rPr>
              <a:t>, 26/03</a:t>
            </a:r>
          </a:p>
          <a:p>
            <a:pPr>
              <a:lnSpc>
                <a:spcPct val="100000"/>
              </a:lnSpc>
              <a:spcAft>
                <a:spcPts val="499"/>
              </a:spcAft>
            </a:pPr>
            <a:r>
              <a:rPr lang="fr-FR" sz="1400" b="1" spc="-1" dirty="0" smtClean="0">
                <a:solidFill>
                  <a:srgbClr val="000000"/>
                </a:solidFill>
                <a:latin typeface="Arial"/>
                <a:ea typeface="DejaVu Sans"/>
              </a:rPr>
              <a:t>Mme Burger, 5/04</a:t>
            </a:r>
          </a:p>
          <a:p>
            <a:pPr>
              <a:lnSpc>
                <a:spcPct val="100000"/>
              </a:lnSpc>
              <a:spcAft>
                <a:spcPts val="499"/>
              </a:spcAft>
            </a:pPr>
            <a:r>
              <a:rPr lang="fr-FR" sz="1400" b="1" spc="-1" dirty="0" smtClean="0">
                <a:solidFill>
                  <a:srgbClr val="000000"/>
                </a:solidFill>
                <a:latin typeface="Arial"/>
                <a:ea typeface="DejaVu Sans"/>
              </a:rPr>
              <a:t>Mme Thevenot C, 12/04</a:t>
            </a:r>
          </a:p>
          <a:p>
            <a:pPr>
              <a:lnSpc>
                <a:spcPct val="100000"/>
              </a:lnSpc>
              <a:spcAft>
                <a:spcPts val="499"/>
              </a:spcAft>
            </a:pPr>
            <a:r>
              <a:rPr lang="fr-FR" sz="1400" b="1" spc="-1" dirty="0" smtClean="0">
                <a:solidFill>
                  <a:srgbClr val="000000"/>
                </a:solidFill>
                <a:latin typeface="Arial"/>
                <a:ea typeface="DejaVu Sans"/>
              </a:rPr>
              <a:t>Mme </a:t>
            </a:r>
            <a:r>
              <a:rPr lang="fr-FR" sz="1400" b="1" spc="-1" dirty="0" err="1" smtClean="0">
                <a:solidFill>
                  <a:srgbClr val="000000"/>
                </a:solidFill>
                <a:latin typeface="Arial"/>
                <a:ea typeface="DejaVu Sans"/>
              </a:rPr>
              <a:t>Grella</a:t>
            </a:r>
            <a:r>
              <a:rPr lang="fr-FR" sz="1400" b="1" spc="-1" dirty="0" smtClean="0">
                <a:solidFill>
                  <a:srgbClr val="000000"/>
                </a:solidFill>
                <a:latin typeface="Arial"/>
                <a:ea typeface="DejaVu Sans"/>
              </a:rPr>
              <a:t>, 12/04</a:t>
            </a:r>
          </a:p>
          <a:p>
            <a:pPr>
              <a:lnSpc>
                <a:spcPct val="100000"/>
              </a:lnSpc>
              <a:spcAft>
                <a:spcPts val="499"/>
              </a:spcAft>
            </a:pPr>
            <a:r>
              <a:rPr lang="fr-FR" sz="1400" b="1" spc="-1" dirty="0" smtClean="0">
                <a:solidFill>
                  <a:srgbClr val="000000"/>
                </a:solidFill>
                <a:latin typeface="Arial"/>
                <a:ea typeface="DejaVu Sans"/>
              </a:rPr>
              <a:t>Mme Ngo </a:t>
            </a:r>
            <a:r>
              <a:rPr lang="fr-FR" sz="1400" b="1" spc="-1" dirty="0" err="1" smtClean="0">
                <a:solidFill>
                  <a:srgbClr val="000000"/>
                </a:solidFill>
                <a:latin typeface="Arial"/>
                <a:ea typeface="DejaVu Sans"/>
              </a:rPr>
              <a:t>Nonga</a:t>
            </a:r>
            <a:r>
              <a:rPr lang="fr-FR" sz="1400" b="1" spc="-1" dirty="0" smtClean="0">
                <a:solidFill>
                  <a:srgbClr val="000000"/>
                </a:solidFill>
                <a:latin typeface="Arial"/>
                <a:ea typeface="DejaVu Sans"/>
              </a:rPr>
              <a:t>, 18/04</a:t>
            </a:r>
          </a:p>
          <a:p>
            <a:pPr>
              <a:lnSpc>
                <a:spcPct val="100000"/>
              </a:lnSpc>
              <a:spcAft>
                <a:spcPts val="499"/>
              </a:spcAft>
            </a:pPr>
            <a:endParaRPr lang="fr-FR" sz="1400" b="1" spc="-1" dirty="0" smtClean="0">
              <a:solidFill>
                <a:srgbClr val="000000"/>
              </a:solidFill>
              <a:latin typeface="Arial"/>
              <a:ea typeface="DejaVu Sans"/>
            </a:endParaRPr>
          </a:p>
          <a:p>
            <a:pPr>
              <a:lnSpc>
                <a:spcPct val="100000"/>
              </a:lnSpc>
              <a:spcAft>
                <a:spcPts val="499"/>
              </a:spcAft>
            </a:pPr>
            <a:r>
              <a:rPr lang="fr-FR" sz="1400" b="1" strike="noStrike" spc="-1" dirty="0" smtClean="0">
                <a:solidFill>
                  <a:srgbClr val="000000"/>
                </a:solidFill>
                <a:latin typeface="Arial"/>
                <a:ea typeface="DejaVu Sans"/>
              </a:rPr>
              <a:t>Sans </a:t>
            </a:r>
            <a:r>
              <a:rPr lang="fr-FR" sz="1400" b="1" strike="noStrike" spc="-1" dirty="0">
                <a:solidFill>
                  <a:srgbClr val="000000"/>
                </a:solidFill>
                <a:latin typeface="Arial"/>
                <a:ea typeface="DejaVu Sans"/>
              </a:rPr>
              <a:t>oublier le </a:t>
            </a:r>
            <a:r>
              <a:rPr lang="fr-FR" sz="1400" b="1" strike="noStrike" spc="-1" dirty="0" smtClean="0">
                <a:solidFill>
                  <a:srgbClr val="000000"/>
                </a:solidFill>
                <a:latin typeface="Arial"/>
                <a:ea typeface="DejaVu Sans"/>
              </a:rPr>
              <a:t>personnel :</a:t>
            </a:r>
          </a:p>
          <a:p>
            <a:pPr>
              <a:lnSpc>
                <a:spcPct val="100000"/>
              </a:lnSpc>
              <a:spcAft>
                <a:spcPts val="499"/>
              </a:spcAft>
            </a:pPr>
            <a:r>
              <a:rPr lang="fr-FR" sz="1400" b="1" spc="-1" dirty="0" smtClean="0">
                <a:solidFill>
                  <a:srgbClr val="000000"/>
                </a:solidFill>
                <a:latin typeface="Arial"/>
              </a:rPr>
              <a:t>Nathalie, 4/03</a:t>
            </a:r>
          </a:p>
          <a:p>
            <a:pPr>
              <a:lnSpc>
                <a:spcPct val="100000"/>
              </a:lnSpc>
              <a:spcAft>
                <a:spcPts val="499"/>
              </a:spcAft>
            </a:pPr>
            <a:r>
              <a:rPr lang="fr-FR" sz="1400" b="1" spc="-1" dirty="0" smtClean="0">
                <a:solidFill>
                  <a:srgbClr val="000000"/>
                </a:solidFill>
                <a:latin typeface="Arial"/>
              </a:rPr>
              <a:t>Ely, 18/03</a:t>
            </a:r>
          </a:p>
          <a:p>
            <a:pPr>
              <a:lnSpc>
                <a:spcPct val="100000"/>
              </a:lnSpc>
              <a:spcAft>
                <a:spcPts val="499"/>
              </a:spcAft>
            </a:pPr>
            <a:r>
              <a:rPr lang="fr-FR" sz="1400" b="1" spc="-1" dirty="0" smtClean="0">
                <a:solidFill>
                  <a:srgbClr val="000000"/>
                </a:solidFill>
                <a:latin typeface="Arial"/>
              </a:rPr>
              <a:t>Océane, 18/03</a:t>
            </a:r>
          </a:p>
          <a:p>
            <a:pPr>
              <a:lnSpc>
                <a:spcPct val="100000"/>
              </a:lnSpc>
              <a:spcAft>
                <a:spcPts val="499"/>
              </a:spcAft>
            </a:pPr>
            <a:r>
              <a:rPr lang="fr-FR" sz="1400" b="1" strike="noStrike" spc="-1" dirty="0" err="1" smtClean="0">
                <a:solidFill>
                  <a:srgbClr val="000000"/>
                </a:solidFill>
                <a:latin typeface="Arial"/>
              </a:rPr>
              <a:t>Aglaîne</a:t>
            </a:r>
            <a:r>
              <a:rPr lang="fr-FR" sz="1400" b="1" strike="noStrike" spc="-1" dirty="0" smtClean="0">
                <a:solidFill>
                  <a:srgbClr val="000000"/>
                </a:solidFill>
                <a:latin typeface="Arial"/>
              </a:rPr>
              <a:t>, 29/03 </a:t>
            </a:r>
          </a:p>
          <a:p>
            <a:pPr>
              <a:lnSpc>
                <a:spcPct val="100000"/>
              </a:lnSpc>
              <a:spcAft>
                <a:spcPts val="499"/>
              </a:spcAft>
            </a:pPr>
            <a:r>
              <a:rPr lang="fr-FR" sz="1400" b="1" spc="-1" dirty="0" smtClean="0">
                <a:solidFill>
                  <a:srgbClr val="000000"/>
                </a:solidFill>
                <a:latin typeface="Arial"/>
              </a:rPr>
              <a:t>Mathilde</a:t>
            </a:r>
            <a:r>
              <a:rPr lang="fr-FR" sz="1400" b="1" strike="noStrike" spc="-1" dirty="0" smtClean="0">
                <a:solidFill>
                  <a:srgbClr val="000000"/>
                </a:solidFill>
                <a:latin typeface="Arial"/>
              </a:rPr>
              <a:t>, </a:t>
            </a:r>
            <a:r>
              <a:rPr lang="fr-FR" sz="1400" b="1" spc="-1" dirty="0" smtClean="0">
                <a:solidFill>
                  <a:srgbClr val="000000"/>
                </a:solidFill>
                <a:latin typeface="Arial"/>
              </a:rPr>
              <a:t>8</a:t>
            </a:r>
            <a:r>
              <a:rPr lang="fr-FR" sz="1400" b="1" strike="noStrike" spc="-1" dirty="0" smtClean="0">
                <a:solidFill>
                  <a:srgbClr val="000000"/>
                </a:solidFill>
                <a:latin typeface="Arial"/>
              </a:rPr>
              <a:t>/04</a:t>
            </a:r>
          </a:p>
          <a:p>
            <a:pPr>
              <a:lnSpc>
                <a:spcPct val="100000"/>
              </a:lnSpc>
              <a:spcAft>
                <a:spcPts val="499"/>
              </a:spcAft>
            </a:pPr>
            <a:r>
              <a:rPr lang="fr-FR" sz="1400" b="1" spc="-1" dirty="0" smtClean="0">
                <a:solidFill>
                  <a:srgbClr val="000000"/>
                </a:solidFill>
                <a:latin typeface="Arial"/>
              </a:rPr>
              <a:t>Mme </a:t>
            </a:r>
            <a:r>
              <a:rPr lang="fr-FR" sz="1400" b="1" spc="-1" dirty="0" err="1">
                <a:solidFill>
                  <a:srgbClr val="000000"/>
                </a:solidFill>
                <a:latin typeface="Arial"/>
              </a:rPr>
              <a:t>B</a:t>
            </a:r>
            <a:r>
              <a:rPr lang="fr-FR" sz="1400" b="1" spc="-1" dirty="0" err="1" smtClean="0">
                <a:solidFill>
                  <a:srgbClr val="000000"/>
                </a:solidFill>
                <a:latin typeface="Arial"/>
              </a:rPr>
              <a:t>ardoula</a:t>
            </a:r>
            <a:r>
              <a:rPr lang="fr-FR" sz="1400" b="1" spc="-1" dirty="0" smtClean="0">
                <a:solidFill>
                  <a:srgbClr val="000000"/>
                </a:solidFill>
                <a:latin typeface="Arial"/>
              </a:rPr>
              <a:t>, 22/04</a:t>
            </a:r>
          </a:p>
          <a:p>
            <a:pPr>
              <a:lnSpc>
                <a:spcPct val="100000"/>
              </a:lnSpc>
              <a:spcAft>
                <a:spcPts val="499"/>
              </a:spcAft>
            </a:pPr>
            <a:r>
              <a:rPr lang="fr-FR" sz="1400" b="1" strike="noStrike" spc="-1" dirty="0" smtClean="0">
                <a:solidFill>
                  <a:srgbClr val="000000"/>
                </a:solidFill>
                <a:latin typeface="Arial"/>
              </a:rPr>
              <a:t>Isabelle, 27/04</a:t>
            </a:r>
            <a:endParaRPr lang="fr-FR" sz="1400" b="0" strike="noStrike" spc="-1" dirty="0">
              <a:latin typeface="Arial"/>
            </a:endParaRPr>
          </a:p>
        </p:txBody>
      </p:sp>
      <p:sp>
        <p:nvSpPr>
          <p:cNvPr id="219" name="CustomShape 9"/>
          <p:cNvSpPr/>
          <p:nvPr/>
        </p:nvSpPr>
        <p:spPr>
          <a:xfrm>
            <a:off x="361440" y="6046560"/>
            <a:ext cx="625680" cy="912600"/>
          </a:xfrm>
          <a:prstGeom prst="rect">
            <a:avLst/>
          </a:prstGeom>
          <a:noFill/>
          <a:ln w="0">
            <a:noFill/>
          </a:ln>
        </p:spPr>
        <p:style>
          <a:lnRef idx="0">
            <a:scrgbClr r="0" g="0" b="0"/>
          </a:lnRef>
          <a:fillRef idx="0">
            <a:scrgbClr r="0" g="0" b="0"/>
          </a:fillRef>
          <a:effectRef idx="0">
            <a:scrgbClr r="0" g="0" b="0"/>
          </a:effectRef>
          <a:fontRef idx="minor"/>
        </p:style>
        <p:txBody>
          <a:bodyPr lIns="180000" tIns="45000" rIns="180000" bIns="45000">
            <a:spAutoFit/>
          </a:bodyPr>
          <a:lstStyle/>
          <a:p>
            <a:pPr>
              <a:lnSpc>
                <a:spcPct val="100000"/>
              </a:lnSpc>
              <a:spcAft>
                <a:spcPts val="499"/>
              </a:spcAft>
            </a:pPr>
            <a:r>
              <a:t/>
            </a:r>
            <a:br/>
            <a:r>
              <a:t/>
            </a:r>
            <a:br/>
            <a:endParaRPr lang="fr-FR" sz="1800" b="0" strike="noStrike" spc="-1">
              <a:latin typeface="Arial"/>
            </a:endParaRPr>
          </a:p>
        </p:txBody>
      </p:sp>
      <p:pic>
        <p:nvPicPr>
          <p:cNvPr id="220" name="Image 8" descr="noun_824144_cc.png"/>
          <p:cNvPicPr/>
          <p:nvPr/>
        </p:nvPicPr>
        <p:blipFill>
          <a:blip r:embed="rId5"/>
          <a:stretch/>
        </p:blipFill>
        <p:spPr>
          <a:xfrm>
            <a:off x="1826497" y="644743"/>
            <a:ext cx="469080" cy="406080"/>
          </a:xfrm>
          <a:prstGeom prst="rect">
            <a:avLst/>
          </a:prstGeom>
          <a:ln w="0">
            <a:noFill/>
          </a:ln>
        </p:spPr>
      </p:pic>
      <p:sp>
        <p:nvSpPr>
          <p:cNvPr id="221" name="CustomShape 10"/>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222" name="CustomShape 11"/>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b="1" spc="-1" dirty="0" smtClean="0">
                <a:solidFill>
                  <a:srgbClr val="C00000"/>
                </a:solidFill>
                <a:latin typeface="Arial"/>
              </a:rPr>
              <a:t>Janvier, février 2026</a:t>
            </a:r>
            <a:endParaRPr lang="fr-FR" sz="1100" b="1" strike="noStrike" spc="-1" dirty="0">
              <a:solidFill>
                <a:srgbClr val="C00000"/>
              </a:solidFill>
              <a:latin typeface="Arial"/>
            </a:endParaRPr>
          </a:p>
        </p:txBody>
      </p:sp>
      <p:sp>
        <p:nvSpPr>
          <p:cNvPr id="223" name="CustomShape 12"/>
          <p:cNvSpPr/>
          <p:nvPr/>
        </p:nvSpPr>
        <p:spPr>
          <a:xfrm>
            <a:off x="150471" y="7631613"/>
            <a:ext cx="2600584" cy="2245315"/>
          </a:xfrm>
          <a:prstGeom prst="rect">
            <a:avLst/>
          </a:prstGeom>
          <a:noFill/>
          <a:ln w="0">
            <a:noFill/>
          </a:ln>
        </p:spPr>
        <p:style>
          <a:lnRef idx="0">
            <a:scrgbClr r="0" g="0" b="0"/>
          </a:lnRef>
          <a:fillRef idx="0">
            <a:scrgbClr r="0" g="0" b="0"/>
          </a:fillRef>
          <a:effectRef idx="0">
            <a:scrgbClr r="0" g="0" b="0"/>
          </a:effectRef>
          <a:fontRef idx="minor"/>
        </p:style>
        <p:txBody>
          <a:bodyPr wrap="square" lIns="180000" tIns="45000" rIns="180000" bIns="45000">
            <a:spAutoFit/>
          </a:bodyPr>
          <a:lstStyle/>
          <a:p>
            <a:pPr>
              <a:lnSpc>
                <a:spcPct val="100000"/>
              </a:lnSpc>
              <a:spcAft>
                <a:spcPts val="300"/>
              </a:spcAft>
            </a:pPr>
            <a:endParaRPr lang="fr-FR" sz="1800" b="0" strike="noStrike" spc="-1" dirty="0" smtClean="0">
              <a:latin typeface="Arial"/>
            </a:endParaRPr>
          </a:p>
          <a:p>
            <a:pPr>
              <a:lnSpc>
                <a:spcPct val="100000"/>
              </a:lnSpc>
              <a:spcAft>
                <a:spcPts val="300"/>
              </a:spcAft>
            </a:pPr>
            <a:r>
              <a:rPr lang="fr-FR" sz="1400" b="1" strike="noStrike" spc="-1" dirty="0" smtClean="0">
                <a:solidFill>
                  <a:srgbClr val="C80B34"/>
                </a:solidFill>
                <a:latin typeface="Arial"/>
                <a:ea typeface="ＭＳ Ｐゴシック"/>
              </a:rPr>
              <a:t>PROCHAINS SPECTACLES</a:t>
            </a:r>
            <a:endParaRPr lang="fr-FR" sz="1400" b="0" strike="noStrike" spc="-1" dirty="0">
              <a:latin typeface="Arial"/>
            </a:endParaRPr>
          </a:p>
          <a:p>
            <a:pPr algn="ctr">
              <a:lnSpc>
                <a:spcPct val="100000"/>
              </a:lnSpc>
              <a:spcAft>
                <a:spcPts val="300"/>
              </a:spcAft>
            </a:pPr>
            <a:r>
              <a:rPr lang="fr-FR" sz="1400" spc="-1" dirty="0" smtClean="0">
                <a:solidFill>
                  <a:srgbClr val="000000"/>
                </a:solidFill>
                <a:latin typeface="Arial"/>
                <a:ea typeface="ＭＳ Ｐゴシック"/>
              </a:rPr>
              <a:t>Vendredi 27 mars </a:t>
            </a:r>
            <a:r>
              <a:rPr lang="fr-FR" sz="1400" b="0" strike="noStrike" spc="-1" dirty="0" smtClean="0">
                <a:solidFill>
                  <a:srgbClr val="000000"/>
                </a:solidFill>
                <a:latin typeface="Arial"/>
                <a:ea typeface="ＭＳ Ｐゴシック"/>
              </a:rPr>
              <a:t>Spectacle  « les plus belles chansons italiennes »</a:t>
            </a:r>
          </a:p>
          <a:p>
            <a:pPr algn="ctr">
              <a:lnSpc>
                <a:spcPct val="100000"/>
              </a:lnSpc>
              <a:spcAft>
                <a:spcPts val="300"/>
              </a:spcAft>
            </a:pPr>
            <a:r>
              <a:rPr lang="fr-FR" sz="1400" spc="-1" dirty="0" smtClean="0">
                <a:solidFill>
                  <a:srgbClr val="000000"/>
                </a:solidFill>
                <a:latin typeface="Arial"/>
                <a:ea typeface="ＭＳ Ｐゴシック"/>
              </a:rPr>
              <a:t>Vendredi 24 avril nous retrouvons le  groupe </a:t>
            </a:r>
          </a:p>
          <a:p>
            <a:pPr algn="ctr">
              <a:lnSpc>
                <a:spcPct val="100000"/>
              </a:lnSpc>
              <a:spcAft>
                <a:spcPts val="300"/>
              </a:spcAft>
            </a:pPr>
            <a:r>
              <a:rPr lang="fr-FR" sz="1400" spc="-1" dirty="0" smtClean="0">
                <a:solidFill>
                  <a:srgbClr val="000000"/>
                </a:solidFill>
                <a:ea typeface="ＭＳ Ｐゴシック"/>
              </a:rPr>
              <a:t> « </a:t>
            </a:r>
            <a:r>
              <a:rPr lang="fr-FR" sz="1400" spc="-1" dirty="0" smtClean="0">
                <a:solidFill>
                  <a:srgbClr val="000000"/>
                </a:solidFill>
                <a:latin typeface="Arial"/>
                <a:ea typeface="ＭＳ Ｐゴシック"/>
              </a:rPr>
              <a:t>Parole de swing ».</a:t>
            </a:r>
          </a:p>
        </p:txBody>
      </p:sp>
      <p:sp>
        <p:nvSpPr>
          <p:cNvPr id="227" name="CustomShape 14"/>
          <p:cNvSpPr/>
          <p:nvPr/>
        </p:nvSpPr>
        <p:spPr>
          <a:xfrm>
            <a:off x="2880720" y="1620000"/>
            <a:ext cx="4313160" cy="136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228" name="CustomShape 15"/>
          <p:cNvSpPr/>
          <p:nvPr/>
        </p:nvSpPr>
        <p:spPr>
          <a:xfrm>
            <a:off x="3060000" y="5926320"/>
            <a:ext cx="1793520" cy="339840"/>
          </a:xfrm>
          <a:prstGeom prst="rect">
            <a:avLst/>
          </a:prstGeom>
          <a:noFill/>
          <a:ln w="0">
            <a:noFill/>
          </a:ln>
        </p:spPr>
        <p:style>
          <a:lnRef idx="0">
            <a:scrgbClr r="0" g="0" b="0"/>
          </a:lnRef>
          <a:fillRef idx="0">
            <a:scrgbClr r="0" g="0" b="0"/>
          </a:fillRef>
          <a:effectRef idx="0">
            <a:scrgbClr r="0" g="0" b="0"/>
          </a:effectRef>
          <a:fontRef idx="minor"/>
        </p:style>
      </p:sp>
      <p:sp>
        <p:nvSpPr>
          <p:cNvPr id="229" name="CustomShape 16"/>
          <p:cNvSpPr/>
          <p:nvPr/>
        </p:nvSpPr>
        <p:spPr>
          <a:xfrm>
            <a:off x="5888880" y="5690861"/>
            <a:ext cx="1844640" cy="339840"/>
          </a:xfrm>
          <a:prstGeom prst="rect">
            <a:avLst/>
          </a:prstGeom>
          <a:noFill/>
          <a:ln w="0">
            <a:noFill/>
          </a:ln>
        </p:spPr>
        <p:style>
          <a:lnRef idx="0">
            <a:scrgbClr r="0" g="0" b="0"/>
          </a:lnRef>
          <a:fillRef idx="0">
            <a:scrgbClr r="0" g="0" b="0"/>
          </a:fillRef>
          <a:effectRef idx="0">
            <a:scrgbClr r="0" g="0" b="0"/>
          </a:effectRef>
          <a:fontRef idx="minor"/>
        </p:style>
      </p:sp>
      <p:sp>
        <p:nvSpPr>
          <p:cNvPr id="231" name="CustomShape 18"/>
          <p:cNvSpPr/>
          <p:nvPr/>
        </p:nvSpPr>
        <p:spPr>
          <a:xfrm>
            <a:off x="4105620" y="7500944"/>
            <a:ext cx="3238560" cy="275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2000" b="0" strike="noStrike" spc="-1" dirty="0">
              <a:latin typeface="Arial"/>
            </a:endParaRPr>
          </a:p>
        </p:txBody>
      </p:sp>
      <p:sp>
        <p:nvSpPr>
          <p:cNvPr id="232" name="CustomShape 19"/>
          <p:cNvSpPr/>
          <p:nvPr/>
        </p:nvSpPr>
        <p:spPr>
          <a:xfrm>
            <a:off x="2752457" y="1354427"/>
            <a:ext cx="4569685" cy="85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285750" indent="-285750">
              <a:lnSpc>
                <a:spcPct val="100000"/>
              </a:lnSpc>
              <a:buFont typeface="Wingdings" panose="05000000000000000000" pitchFamily="2" charset="2"/>
              <a:buChar char="§"/>
            </a:pPr>
            <a:endParaRPr lang="fr-FR" spc="-1" dirty="0">
              <a:latin typeface="Arial"/>
            </a:endParaRPr>
          </a:p>
          <a:p>
            <a:pPr marL="285750" indent="-285750">
              <a:lnSpc>
                <a:spcPct val="100000"/>
              </a:lnSpc>
              <a:buFont typeface="Wingdings" panose="05000000000000000000" pitchFamily="2" charset="2"/>
              <a:buChar char="§"/>
            </a:pPr>
            <a:endParaRPr lang="fr-FR" sz="1800" b="0" strike="noStrike" spc="-1" dirty="0" smtClean="0">
              <a:latin typeface="Arial"/>
            </a:endParaRPr>
          </a:p>
          <a:p>
            <a:pPr marL="285750" indent="-285750">
              <a:lnSpc>
                <a:spcPct val="100000"/>
              </a:lnSpc>
              <a:buFont typeface="Wingdings" panose="05000000000000000000" pitchFamily="2" charset="2"/>
              <a:buChar char="§"/>
            </a:pPr>
            <a:endParaRPr lang="fr-FR" sz="1800" b="0" strike="noStrike" spc="-1" dirty="0">
              <a:latin typeface="Arial"/>
            </a:endParaRPr>
          </a:p>
        </p:txBody>
      </p:sp>
      <p:pic>
        <p:nvPicPr>
          <p:cNvPr id="4" name="Image 3"/>
          <p:cNvPicPr>
            <a:picLocks noChangeAspect="1"/>
          </p:cNvPicPr>
          <p:nvPr/>
        </p:nvPicPr>
        <p:blipFill>
          <a:blip r:embed="rId6"/>
          <a:stretch>
            <a:fillRect/>
          </a:stretch>
        </p:blipFill>
        <p:spPr>
          <a:xfrm>
            <a:off x="2673280" y="7220098"/>
            <a:ext cx="847417" cy="823031"/>
          </a:xfrm>
          <a:prstGeom prst="rect">
            <a:avLst/>
          </a:prstGeom>
        </p:spPr>
      </p:pic>
      <p:pic>
        <p:nvPicPr>
          <p:cNvPr id="3" name="Image 2"/>
          <p:cNvPicPr>
            <a:picLocks noChangeAspect="1"/>
          </p:cNvPicPr>
          <p:nvPr/>
        </p:nvPicPr>
        <p:blipFill>
          <a:blip r:embed="rId7"/>
          <a:stretch>
            <a:fillRect/>
          </a:stretch>
        </p:blipFill>
        <p:spPr>
          <a:xfrm>
            <a:off x="2972859" y="7474452"/>
            <a:ext cx="4451148" cy="475627"/>
          </a:xfrm>
          <a:prstGeom prst="rect">
            <a:avLst/>
          </a:prstGeom>
        </p:spPr>
      </p:pic>
      <p:sp>
        <p:nvSpPr>
          <p:cNvPr id="5" name="ZoneTexte 4"/>
          <p:cNvSpPr txBox="1"/>
          <p:nvPr/>
        </p:nvSpPr>
        <p:spPr>
          <a:xfrm>
            <a:off x="3682546" y="7533902"/>
            <a:ext cx="3442133" cy="430887"/>
          </a:xfrm>
          <a:prstGeom prst="rect">
            <a:avLst/>
          </a:prstGeom>
          <a:noFill/>
        </p:spPr>
        <p:txBody>
          <a:bodyPr wrap="square" rtlCol="0">
            <a:spAutoFit/>
          </a:bodyPr>
          <a:lstStyle/>
          <a:p>
            <a:r>
              <a:rPr lang="fr-FR" sz="2200" b="1" dirty="0" smtClean="0">
                <a:solidFill>
                  <a:schemeClr val="bg1"/>
                </a:solidFill>
              </a:rPr>
              <a:t>Elles nous ont quittés</a:t>
            </a:r>
            <a:endParaRPr lang="fr-FR" sz="2200" b="1" dirty="0">
              <a:solidFill>
                <a:schemeClr val="bg1"/>
              </a:solidFill>
            </a:endParaRPr>
          </a:p>
        </p:txBody>
      </p:sp>
      <p:pic>
        <p:nvPicPr>
          <p:cNvPr id="224" name="Image 3"/>
          <p:cNvPicPr/>
          <p:nvPr/>
        </p:nvPicPr>
        <p:blipFill>
          <a:blip r:embed="rId8"/>
          <a:stretch/>
        </p:blipFill>
        <p:spPr>
          <a:xfrm>
            <a:off x="217788" y="7487077"/>
            <a:ext cx="2338179" cy="510017"/>
          </a:xfrm>
          <a:prstGeom prst="rect">
            <a:avLst/>
          </a:prstGeom>
          <a:ln w="0">
            <a:noFill/>
          </a:ln>
        </p:spPr>
      </p:pic>
      <p:sp>
        <p:nvSpPr>
          <p:cNvPr id="6" name="ZoneTexte 5"/>
          <p:cNvSpPr txBox="1"/>
          <p:nvPr/>
        </p:nvSpPr>
        <p:spPr>
          <a:xfrm>
            <a:off x="2672618" y="8436500"/>
            <a:ext cx="4622860" cy="1477328"/>
          </a:xfrm>
          <a:prstGeom prst="rect">
            <a:avLst/>
          </a:prstGeom>
          <a:noFill/>
        </p:spPr>
        <p:txBody>
          <a:bodyPr wrap="square" rtlCol="0">
            <a:spAutoFit/>
          </a:bodyPr>
          <a:lstStyle/>
          <a:p>
            <a:pPr algn="just"/>
            <a:r>
              <a:rPr lang="fr-FR" dirty="0" smtClean="0"/>
              <a:t>Nous avons une pensée particulière pour la famille de madame Parise, de madame </a:t>
            </a:r>
            <a:r>
              <a:rPr lang="fr-FR" dirty="0" err="1" smtClean="0"/>
              <a:t>Guerder</a:t>
            </a:r>
            <a:r>
              <a:rPr lang="fr-FR" dirty="0" smtClean="0"/>
              <a:t> ainsi que de Madame </a:t>
            </a:r>
            <a:r>
              <a:rPr lang="fr-FR" dirty="0" err="1" smtClean="0"/>
              <a:t>Bordg</a:t>
            </a:r>
            <a:r>
              <a:rPr lang="fr-FR" dirty="0" smtClean="0"/>
              <a:t>, qui nous ont quittés au mois de janvier et au mois de février.</a:t>
            </a:r>
            <a:endParaRPr lang="fr-FR" dirty="0"/>
          </a:p>
        </p:txBody>
      </p:sp>
      <p:sp>
        <p:nvSpPr>
          <p:cNvPr id="13" name="ZoneTexte 12"/>
          <p:cNvSpPr txBox="1"/>
          <p:nvPr/>
        </p:nvSpPr>
        <p:spPr>
          <a:xfrm>
            <a:off x="8444221" y="6260644"/>
            <a:ext cx="3968737" cy="369332"/>
          </a:xfrm>
          <a:prstGeom prst="rect">
            <a:avLst/>
          </a:prstGeom>
          <a:noFill/>
        </p:spPr>
        <p:txBody>
          <a:bodyPr wrap="square" rtlCol="0">
            <a:spAutoFit/>
          </a:bodyPr>
          <a:lstStyle/>
          <a:p>
            <a:endParaRPr lang="fr-FR" dirty="0"/>
          </a:p>
        </p:txBody>
      </p:sp>
      <p:sp>
        <p:nvSpPr>
          <p:cNvPr id="9" name="AutoShape 1" descr="https://netsoins.domusvi.com/index.php/netsoins/outils/getFile/prefixed_id_signe/FichierInfo_6227383_52e729d1ed/#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3" descr="https://netsoins.domusvi.com/index.php/netsoins/outils/getFile/prefixed_id_signe/FichierInfo_7223066_f4bd5106a9/#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4" descr="https://netsoins.domusvi.com/index.php/netsoins/outils/getFile/prefixed_id_signe/FichierInfo_6407599_695e25401f/#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5" descr="https://netsoins.domusvi.com/index.php/netsoins/outils/getFile/prefixed_id_signe/FichierInfo_7718222_89d5b82985/#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AutoShape 6" descr="https://netsoins.domusvi.com/index.php/netsoins/outils/getFile/prefixed_id_signe/FichierInfo_7883354_71053835eb/#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AutoShape 7" descr="https://netsoins.domusvi.com/index.php/netsoins/outils/getFile/prefixed_id_signe/FichierInfo_7790075_47f3ab305b/#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AutoShape 8" descr="https://netsoins.domusvi.com/index.php/netsoins/outils/getFile/prefixed_id_signe/FichierInfo_7355194_3add70853e/#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AutoShape 10" descr="https://netsoins.domusvi.com/index.php/netsoins/outils/getFile/prefixed_id_signe/FichierInfo_7764430_cd1a623a4a/#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 descr="https://netsoins.domusvi.com/index.php/netsoins/outils/getFile/prefixed_id_signe/FichierInfo_7594313_ff0bf3572c/#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3" descr="https://netsoins.domusvi.com/index.php/netsoins/outils/getFile/prefixed_id_signe/FichierInfo_6227368_7a595eaa90/#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AutoShape 4" descr="https://netsoins.domusvi.com/index.php/netsoins/outils/getFile/prefixed_id_signe/FichierInfo_6226310_d962b0101d/#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AutoShape 5" descr="https://netsoins.domusvi.com/index.php/netsoins/outils/getFile/prefixed_id_signe/FichierInfo_6964405_36149ec9a0/#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6" descr="https://netsoins.domusvi.com/index.php/netsoins/outils/getFile/prefixed_id_signe/FichierInfo_7936120_c1c6588f65/#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7" descr="https://netsoins.domusvi.com/index.php/netsoins/outils/getFile/prefixed_id_signe/FichierInfo_7918771_528b27137f/#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AutoShape 1" descr="https://netsoins.domusvi.com/index.php/netsoins/outils/getFile/prefixed_id_signe/FichierInfo_7790075_47f3ab305b/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AutoShape 2" descr="https://netsoins.domusvi.com/index.php/netsoins/outils/getFile/prefixed_id_signe/FichierInfo_7355194_3add70853e/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AutoShape 3" descr="https://netsoins.domusvi.com/index.php/netsoins/outils/getFile/prefixed_id_signe/FichierInfo_7764430_cd1a623a4a/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AutoShape 4" descr="https://netsoins.domusvi.com/index.php/netsoins/outils/getFile/prefixed_id_signe/FichierInfo_8179981_f0c92a442e/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AutoShape 5" descr="https://netsoins.domusvi.com/index.php/netsoins/outils/getFile/prefixed_id_signe/FichierInfo_6226462_544b44c5ed/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AutoShape 6" descr="https://netsoins.domusvi.com/index.php/netsoins/outils/getFile/prefixed_id_signe/FichierInfo_7594313_ff0bf3572c/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AutoShape 7" descr="https://netsoins.domusvi.com/index.php/netsoins/outils/getFile/prefixed_id_signe/FichierInfo_8355519_44ca59912a/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AutoShape 8" descr="https://netsoins.domusvi.com/index.php/netsoins/outils/getFile/prefixed_id_signe/FichierInfo_6763373_0ec44b1135/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4" name="AutoShape 9" descr="https://netsoins.domusvi.com/index.php/netsoins/outils/getFile/prefixed_id_signe/FichierInfo_6227368_7a595eaa90/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AutoShape 11" descr="https://netsoins.domusvi.com/index.php/netsoins/outils/getFile/prefixed_id_signe/FichierInfo_8059769_d3912862a2/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AutoShape 13" descr="https://netsoins.domusvi.com/index.php/netsoins/outils/getFile/prefixed_id_signe/FichierInfo_8402827_2424cc3333/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AutoShape 14" descr="https://netsoins.domusvi.com/index.php/netsoins/outils/getFile/prefixed_id_signe/FichierInfo_8760122_8d26d3ccdb/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AutoShape 1" descr="https://netsoins.domusvi.com/index.php/netsoins/outils/getFile/prefixed_id_signe/FichierInfo_6460827_e3fdd9e7de/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AutoShape 2" descr="https://netsoins.domusvi.com/index.php/netsoins/outils/getFile/prefixed_id_signe/FichierInfo_6226312_d5e967ac0f/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8" name="AutoShape 3" descr="https://netsoins.domusvi.com/index.php/netsoins/outils/getFile/prefixed_id_signe/FichierInfo_7836152_42099cedcd/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9" name="AutoShape 4" descr="https://netsoins.domusvi.com/index.php/netsoins/outils/getFile/prefixed_id_signe/FichierInfo_6227344_0dae14bbe7/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0" name="AutoShape 7" descr="https://netsoins.domusvi.com/index.php/netsoins/outils/getFile/prefixed_id_signe/FichierInfo_6227390_f8dae7b46f/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1" name="AutoShape 9" descr="https://netsoins.domusvi.com/index.php/netsoins/outils/getFile/prefixed_id_signe/FichierInfo_6226409_0be3821e70/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2" name="AutoShape 12" descr="https://netsoins.domusvi.com/index.php/netsoins/outils/getFile/prefixed_id_signe/FichierInfo_8556579_9e5e184be8/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3" name="AutoShape 13" descr="https://netsoins.domusvi.com/index.php/netsoins/outils/getFile/prefixed_id_signe/FichierInfo_8556595_413328e968/miniature.gif#PDF32"/>
          <p:cNvSpPr>
            <a:spLocks noChangeAspect="1" noChangeArrowheads="1"/>
          </p:cNvSpPr>
          <p:nvPr/>
        </p:nvSpPr>
        <p:spPr bwMode="auto">
          <a:xfrm>
            <a:off x="2987675" y="2073275"/>
            <a:ext cx="1013024"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5" name="Image 6"/>
          <p:cNvPicPr/>
          <p:nvPr/>
        </p:nvPicPr>
        <p:blipFill>
          <a:blip r:embed="rId9"/>
          <a:stretch/>
        </p:blipFill>
        <p:spPr>
          <a:xfrm>
            <a:off x="1791616" y="7451459"/>
            <a:ext cx="425160" cy="425160"/>
          </a:xfrm>
          <a:prstGeom prst="rect">
            <a:avLst/>
          </a:prstGeom>
          <a:ln w="0">
            <a:noFill/>
          </a:ln>
        </p:spPr>
      </p:pic>
      <p:sp>
        <p:nvSpPr>
          <p:cNvPr id="11" name="AutoShape 1" descr="https://netsoins.domusvi.com/index.php/netsoins/outils/getFile/prefixed_id_signe/FichierInfo_8556579_9e5e184be8/miniature.gif#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4" name="AutoShape 2" descr="https://netsoins.domusvi.com/index.php/netsoins/outils/getFile/prefixed_id_signe/FichierInfo_8556595_413328e968/miniature.gif#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5" name="AutoShape 3" descr="https://netsoins.domusvi.com/index.php/netsoins/outils/getFile/prefixed_id_signe/FichierInfo_7678270_13703dbf40/miniature.gif#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6" name="AutoShape 4" descr="https://netsoins.domusvi.com/index.php/netsoins/outils/getFile/prefixed_id_signe/FichierInfo_8484213_dec9723785/miniature.gif#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7" name="AutoShape 5" descr="https://netsoins.domusvi.com/index.php/netsoins/outils/getFile/prefixed_id_signe/FichierInfo_8556591_06a32d9d49/miniature.gif#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8" name="AutoShape 6" descr="https://netsoins.domusvi.com/index.php/netsoins/outils/getFile/prefixed_id_signe/FichierInfo_6227064_9fc4840d89/miniature.gif#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9" name="AutoShape 8" descr="https://netsoins.domusvi.com/index.php/netsoins/outils/getFile/prefixed_id_signe/FichierInfo_7105845_525dc9afd9/miniature.png#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0" name="AutoShape 10" descr="https://netsoins.domusvi.com/index.php/netsoins/outils/getFile/prefixed_id_signe/FichierInfo_7265924_9fa88a929e/miniature.gif#PDF32"/>
          <p:cNvSpPr>
            <a:spLocks noChangeAspect="1" noChangeArrowheads="1"/>
          </p:cNvSpPr>
          <p:nvPr/>
        </p:nvSpPr>
        <p:spPr bwMode="auto">
          <a:xfrm>
            <a:off x="2497138" y="2341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5" name="AutoShape 3" descr="https://netsoins.domusvi.com/index.php/netsoins/outils/getFile/prefixed_id_signe/FichierInfo_6569441_988052fa63/miniature.gif#PDF32"/>
          <p:cNvSpPr>
            <a:spLocks noChangeAspect="1" noChangeArrowheads="1"/>
          </p:cNvSpPr>
          <p:nvPr/>
        </p:nvSpPr>
        <p:spPr bwMode="auto">
          <a:xfrm>
            <a:off x="2171700" y="2500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7" name="AutoShape 4" descr="https://netsoins.domusvi.com/index.php/netsoins/outils/getFile/prefixed_id_signe/FichierInfo_7214928_a74cc241e2/miniature.png#PDF32"/>
          <p:cNvSpPr>
            <a:spLocks noChangeAspect="1" noChangeArrowheads="1"/>
          </p:cNvSpPr>
          <p:nvPr/>
        </p:nvSpPr>
        <p:spPr bwMode="auto">
          <a:xfrm>
            <a:off x="2171700" y="2500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8" name="AutoShape 5" descr="https://netsoins.domusvi.com/index.php/netsoins/outils/getFile/prefixed_id_signe/FichierInfo_8159371_8e22fd996a/miniature.gif#PDF32"/>
          <p:cNvSpPr>
            <a:spLocks noChangeAspect="1" noChangeArrowheads="1"/>
          </p:cNvSpPr>
          <p:nvPr/>
        </p:nvSpPr>
        <p:spPr bwMode="auto">
          <a:xfrm>
            <a:off x="2171700" y="2500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9" name="AutoShape 6" descr="https://netsoins.domusvi.com/index.php/netsoins/outils/getFile/prefixed_id_signe/FichierInfo_8595631_bec13915c0/miniature.gif#PDF32"/>
          <p:cNvSpPr>
            <a:spLocks noChangeAspect="1" noChangeArrowheads="1"/>
          </p:cNvSpPr>
          <p:nvPr/>
        </p:nvSpPr>
        <p:spPr bwMode="auto">
          <a:xfrm>
            <a:off x="2171700" y="2500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2" name="AutoShape 1" descr="https://netsoins.domusvi.com/index.php/netsoins/outils/getFile/prefixed_id_signe/FichierInfo_8028350_1ef3e0c04d/miniature.gif#PDF32"/>
          <p:cNvSpPr>
            <a:spLocks noChangeAspect="1" noChangeArrowheads="1"/>
          </p:cNvSpPr>
          <p:nvPr/>
        </p:nvSpPr>
        <p:spPr bwMode="auto">
          <a:xfrm>
            <a:off x="3993122" y="172898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3" name="AutoShape 2" descr="https://netsoins.domusvi.com/index.php/netsoins/outils/getFile/prefixed_id_signe/FichierInfo_8218123_c2e189e5f4/miniature.gif#PDF32"/>
          <p:cNvSpPr>
            <a:spLocks noChangeAspect="1" noChangeArrowheads="1"/>
          </p:cNvSpPr>
          <p:nvPr/>
        </p:nvSpPr>
        <p:spPr bwMode="auto">
          <a:xfrm>
            <a:off x="3993122" y="172898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5" name="AutoShape 4" descr="https://netsoins.domusvi.com/index.php/netsoins/outils/getFile/prefixed_id_signe/FichierInfo_9843175_d16eaf5e5a/miniature.gif#PDF32"/>
          <p:cNvSpPr>
            <a:spLocks noChangeAspect="1" noChangeArrowheads="1"/>
          </p:cNvSpPr>
          <p:nvPr/>
        </p:nvSpPr>
        <p:spPr bwMode="auto">
          <a:xfrm>
            <a:off x="3993122" y="172898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4" name="AutoShape 5" descr="https://netsoins.domusvi.com/index.php/netsoins/outils/getFile/prefixed_id_signe/FichierInfo_6407596_a95ec39a00/miniature.gif#PDF32"/>
          <p:cNvSpPr>
            <a:spLocks noChangeAspect="1" noChangeArrowheads="1"/>
          </p:cNvSpPr>
          <p:nvPr/>
        </p:nvSpPr>
        <p:spPr bwMode="auto">
          <a:xfrm>
            <a:off x="3993122" y="172898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1" name="AutoShape 7" descr="https://netsoins.domusvi.com/index.php/netsoins/outils/getFile/prefixed_id_signe/FichierInfo_7953882_89982ccdd5/miniature.gif#PDF32"/>
          <p:cNvSpPr>
            <a:spLocks noChangeAspect="1" noChangeArrowheads="1"/>
          </p:cNvSpPr>
          <p:nvPr/>
        </p:nvSpPr>
        <p:spPr bwMode="auto">
          <a:xfrm>
            <a:off x="3993122" y="172898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p:cNvSpPr txBox="1"/>
          <p:nvPr/>
        </p:nvSpPr>
        <p:spPr>
          <a:xfrm>
            <a:off x="2599596" y="2521208"/>
            <a:ext cx="4058584" cy="2246769"/>
          </a:xfrm>
          <a:prstGeom prst="rect">
            <a:avLst/>
          </a:prstGeom>
          <a:noFill/>
        </p:spPr>
        <p:txBody>
          <a:bodyPr wrap="square" rtlCol="0">
            <a:spAutoFit/>
          </a:bodyPr>
          <a:lstStyle/>
          <a:p>
            <a:pPr algn="ctr"/>
            <a:r>
              <a:rPr lang="fr-FR" sz="2800" dirty="0" smtClean="0">
                <a:solidFill>
                  <a:schemeClr val="bg1"/>
                </a:solidFill>
                <a:latin typeface="Brush Script MT" panose="03060802040406070304" pitchFamily="66" charset="0"/>
              </a:rPr>
              <a:t>La direction et le personnel</a:t>
            </a:r>
          </a:p>
          <a:p>
            <a:pPr algn="ctr"/>
            <a:r>
              <a:rPr lang="fr-FR" sz="2800" dirty="0" smtClean="0">
                <a:solidFill>
                  <a:schemeClr val="bg1"/>
                </a:solidFill>
                <a:latin typeface="Brush Script MT" panose="03060802040406070304" pitchFamily="66" charset="0"/>
              </a:rPr>
              <a:t> des </a:t>
            </a:r>
          </a:p>
          <a:p>
            <a:pPr algn="ctr"/>
            <a:r>
              <a:rPr lang="fr-FR" sz="2800" dirty="0" smtClean="0">
                <a:solidFill>
                  <a:schemeClr val="bg1"/>
                </a:solidFill>
                <a:latin typeface="Brush Script MT" panose="03060802040406070304" pitchFamily="66" charset="0"/>
              </a:rPr>
              <a:t>Jardins de Creney vous souhaitent de </a:t>
            </a:r>
            <a:r>
              <a:rPr lang="fr-FR" sz="2800" smtClean="0">
                <a:solidFill>
                  <a:schemeClr val="bg1"/>
                </a:solidFill>
                <a:latin typeface="Brush Script MT" panose="03060802040406070304" pitchFamily="66" charset="0"/>
              </a:rPr>
              <a:t>très belles</a:t>
            </a:r>
          </a:p>
          <a:p>
            <a:pPr algn="ctr"/>
            <a:r>
              <a:rPr lang="fr-FR" sz="2800" smtClean="0">
                <a:solidFill>
                  <a:schemeClr val="bg1"/>
                </a:solidFill>
                <a:latin typeface="Brush Script MT" panose="03060802040406070304" pitchFamily="66" charset="0"/>
              </a:rPr>
              <a:t> </a:t>
            </a:r>
            <a:r>
              <a:rPr lang="fr-FR" sz="2800" dirty="0" smtClean="0">
                <a:solidFill>
                  <a:schemeClr val="bg1"/>
                </a:solidFill>
                <a:latin typeface="Brush Script MT" panose="03060802040406070304" pitchFamily="66" charset="0"/>
              </a:rPr>
              <a:t>fêtes de fin d’année</a:t>
            </a:r>
            <a:endParaRPr lang="fr-FR" sz="2800" dirty="0">
              <a:solidFill>
                <a:schemeClr val="bg1"/>
              </a:solidFill>
              <a:latin typeface="Brush Script MT" panose="03060802040406070304" pitchFamily="66" charset="0"/>
            </a:endParaRPr>
          </a:p>
        </p:txBody>
      </p:sp>
      <p:sp>
        <p:nvSpPr>
          <p:cNvPr id="230" name="CustomShape 17"/>
          <p:cNvSpPr/>
          <p:nvPr/>
        </p:nvSpPr>
        <p:spPr>
          <a:xfrm>
            <a:off x="261744" y="1135248"/>
            <a:ext cx="2365076" cy="5665492"/>
          </a:xfrm>
          <a:prstGeom prst="rect">
            <a:avLst/>
          </a:prstGeom>
          <a:solidFill>
            <a:srgbClr val="C50B34">
              <a:alpha val="30000"/>
            </a:srgbClr>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1026" name="AutoShape 2" descr="https://netsoins.domusvi.com/index.php/netsoins/outils/getFile/prefixed_id_signe/FichierInfo_7953882_89982ccdd5/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0" name="AutoShape 3" descr="https://netsoins.domusvi.com/index.php/netsoins/outils/getFile/prefixed_id_signe/FichierInfo_8556598_3382939e42/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3" name="AutoShape 5" descr="https://netsoins.domusvi.com/index.php/netsoins/outils/getFile/prefixed_id_signe/FichierInfo_9893625_e23e03abd8/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4" name="AutoShape 6" descr="https://netsoins.domusvi.com/index.php/netsoins/outils/getFile/prefixed_id_signe/FichierInfo_8142414_02ba96e198/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5" name="AutoShape 7" descr="https://netsoins.domusvi.com/index.php/netsoins/outils/getFile/prefixed_id_signe/FichierInfo_8103683_eb0f9d4bc6/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6" name="AutoShape 8" descr="https://netsoins.domusvi.com/index.php/netsoins/outils/getFile/prefixed_id_signe/FichierInfo_7790075_47f3ab305b/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7" name="AutoShape 9" descr="https://netsoins.domusvi.com/index.php/netsoins/outils/getFile/prefixed_id_signe/FichierInfo_7355194_3add70853e/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8" name="AutoShape 10" descr="https://netsoins.domusvi.com/index.php/netsoins/outils/getFile/prefixed_id_signe/FichierInfo_7764430_cd1a623a4a/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39" name="AutoShape 11" descr="https://netsoins.domusvi.com/index.php/netsoins/outils/getFile/prefixed_id_signe/FichierInfo_8179981_f0c92a442e/miniature.gif#PDF32"/>
          <p:cNvSpPr>
            <a:spLocks noChangeAspect="1" noChangeArrowheads="1"/>
          </p:cNvSpPr>
          <p:nvPr/>
        </p:nvSpPr>
        <p:spPr bwMode="auto">
          <a:xfrm>
            <a:off x="2700337" y="2019300"/>
            <a:ext cx="68578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1" name="AutoShape 1" descr="https://netsoins.domusvi.com/index.php/netsoins/outils/getFile/prefixed_id_signe/FichierInfo_7764430_cd1a623a4a/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0" name="AutoShape 2" descr="https://netsoins.domusvi.com/index.php/netsoins/outils/getFile/prefixed_id_signe/FichierInfo_8179981_f0c92a442e/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2" name="AutoShape 4" descr="https://netsoins.domusvi.com/index.php/netsoins/outils/getFile/prefixed_id_signe/FichierInfo_8355519_44ca59912a/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3" name="AutoShape 5" descr="https://netsoins.domusvi.com/index.php/netsoins/outils/getFile/prefixed_id_signe/FichierInfo_6763373_0ec44b1135/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4" name="AutoShape 6" descr="https://netsoins.domusvi.com/index.php/netsoins/outils/getFile/prefixed_id_signe/FichierInfo_8825978_2d327d2f4a/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5" name="AutoShape 7" descr="https://netsoins.domusvi.com/index.php/netsoins/outils/getFile/prefixed_id_signe/FichierInfo_8059769_d3912862a2/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6" name="AutoShape 8" descr="https://netsoins.domusvi.com/index.php/netsoins/outils/getFile/prefixed_id_signe/FichierInfo_9990728_a13ff778ef/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7" name="AutoShape 9" descr="https://netsoins.domusvi.com/index.php/netsoins/outils/getFile/prefixed_id_signe/FichierInfo_8402827_2424cc3333/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8" name="AutoShape 10" descr="https://netsoins.domusvi.com/index.php/netsoins/outils/getFile/prefixed_id_signe/FichierInfo_8760122_8d26d3ccdb/miniature.gif#PDF32"/>
          <p:cNvSpPr>
            <a:spLocks noChangeAspect="1" noChangeArrowheads="1"/>
          </p:cNvSpPr>
          <p:nvPr/>
        </p:nvSpPr>
        <p:spPr bwMode="auto">
          <a:xfrm>
            <a:off x="2668588" y="2346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3012307" y="2797854"/>
            <a:ext cx="4133880" cy="2554545"/>
          </a:xfrm>
          <a:prstGeom prst="rect">
            <a:avLst/>
          </a:prstGeom>
          <a:noFill/>
        </p:spPr>
        <p:txBody>
          <a:bodyPr wrap="square" rtlCol="0">
            <a:spAutoFit/>
          </a:bodyPr>
          <a:lstStyle/>
          <a:p>
            <a:r>
              <a:rPr lang="fr-FR" sz="2000" dirty="0" smtClean="0"/>
              <a:t>L’hiver se termine et il fait déjà très beau pour notre plus grand plaisir !</a:t>
            </a:r>
          </a:p>
          <a:p>
            <a:r>
              <a:rPr lang="fr-FR" sz="2000" dirty="0" smtClean="0"/>
              <a:t>Pour le bien-être des résidents, merci de veiller à ce que votre parent ait bien un chapeau et des lunettes de soleil pour les sorties dans le jardin et à l’extérieur de l’établissement. </a:t>
            </a:r>
            <a:endParaRPr lang="fr-FR" sz="2000" dirty="0"/>
          </a:p>
        </p:txBody>
      </p:sp>
      <p:pic>
        <p:nvPicPr>
          <p:cNvPr id="254" name="Image 253"/>
          <p:cNvPicPr>
            <a:picLocks noChangeAspect="1"/>
          </p:cNvPicPr>
          <p:nvPr/>
        </p:nvPicPr>
        <p:blipFill rotWithShape="1">
          <a:blip r:embed="rId10"/>
          <a:srcRect b="19672"/>
          <a:stretch/>
        </p:blipFill>
        <p:spPr>
          <a:xfrm>
            <a:off x="5302362" y="5570704"/>
            <a:ext cx="2066925" cy="1775079"/>
          </a:xfrm>
          <a:prstGeom prst="rect">
            <a:avLst/>
          </a:prstGeom>
        </p:spPr>
      </p:pic>
      <p:pic>
        <p:nvPicPr>
          <p:cNvPr id="1032" name="Image 1031"/>
          <p:cNvPicPr>
            <a:picLocks noChangeAspect="1"/>
          </p:cNvPicPr>
          <p:nvPr/>
        </p:nvPicPr>
        <p:blipFill>
          <a:blip r:embed="rId11"/>
          <a:stretch>
            <a:fillRect/>
          </a:stretch>
        </p:blipFill>
        <p:spPr>
          <a:xfrm>
            <a:off x="3260427" y="1462676"/>
            <a:ext cx="1288727" cy="1288727"/>
          </a:xfrm>
          <a:prstGeom prst="rect">
            <a:avLst/>
          </a:prstGeom>
        </p:spPr>
      </p:pic>
      <p:pic>
        <p:nvPicPr>
          <p:cNvPr id="1041" name="Image 1040"/>
          <p:cNvPicPr>
            <a:picLocks noChangeAspect="1"/>
          </p:cNvPicPr>
          <p:nvPr/>
        </p:nvPicPr>
        <p:blipFill rotWithShape="1">
          <a:blip r:embed="rId12"/>
          <a:srcRect t="15241" b="27033"/>
          <a:stretch/>
        </p:blipFill>
        <p:spPr>
          <a:xfrm>
            <a:off x="2821837" y="5511258"/>
            <a:ext cx="2143125" cy="1237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 36_1" descr="domusVi_fondempreinte_rouge_transparent copie.png"/>
          <p:cNvPicPr/>
          <p:nvPr/>
        </p:nvPicPr>
        <p:blipFill>
          <a:blip r:embed="rId2"/>
          <a:stretch/>
        </p:blipFill>
        <p:spPr>
          <a:xfrm>
            <a:off x="3591720" y="10231920"/>
            <a:ext cx="372240" cy="365760"/>
          </a:xfrm>
          <a:prstGeom prst="rect">
            <a:avLst/>
          </a:prstGeom>
          <a:ln w="0">
            <a:noFill/>
          </a:ln>
        </p:spPr>
      </p:pic>
      <p:sp>
        <p:nvSpPr>
          <p:cNvPr id="175" name="CustomShape 1"/>
          <p:cNvSpPr/>
          <p:nvPr/>
        </p:nvSpPr>
        <p:spPr>
          <a:xfrm>
            <a:off x="3661560" y="10325880"/>
            <a:ext cx="231840" cy="1072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8E457DF2-C749-493E-AA02-ABD096C1A39D}" type="slidenum">
              <a:rPr lang="fr-FR" sz="1400" b="1" strike="noStrike" spc="-1">
                <a:solidFill>
                  <a:srgbClr val="FFFFFF"/>
                </a:solidFill>
                <a:latin typeface="Arial"/>
                <a:ea typeface="ＭＳ Ｐゴシック"/>
              </a:rPr>
              <a:t>2</a:t>
            </a:fld>
            <a:endParaRPr lang="fr-FR" sz="1400" b="0" strike="noStrike" spc="-1">
              <a:latin typeface="Arial"/>
            </a:endParaRPr>
          </a:p>
        </p:txBody>
      </p:sp>
      <p:sp>
        <p:nvSpPr>
          <p:cNvPr id="176" name="CustomShape 2"/>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177" name="CustomShape 3"/>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b="1" spc="-1" dirty="0" smtClean="0">
                <a:solidFill>
                  <a:srgbClr val="C80B34"/>
                </a:solidFill>
                <a:latin typeface="Arial"/>
                <a:ea typeface="ＭＳ Ｐゴシック"/>
              </a:rPr>
              <a:t>Janvier, février 2026</a:t>
            </a:r>
            <a:endParaRPr lang="fr-FR" sz="1100" b="0" strike="noStrike" spc="-1" dirty="0">
              <a:latin typeface="Arial"/>
            </a:endParaRPr>
          </a:p>
        </p:txBody>
      </p:sp>
      <p:pic>
        <p:nvPicPr>
          <p:cNvPr id="178" name="Image 35_2" descr="DomusVi_logo_coul_baseline_HD.jpg"/>
          <p:cNvPicPr/>
          <p:nvPr/>
        </p:nvPicPr>
        <p:blipFill>
          <a:blip r:embed="rId3"/>
          <a:stretch/>
        </p:blipFill>
        <p:spPr>
          <a:xfrm>
            <a:off x="5670000" y="236160"/>
            <a:ext cx="1626120" cy="466920"/>
          </a:xfrm>
          <a:prstGeom prst="rect">
            <a:avLst/>
          </a:prstGeom>
          <a:ln w="0">
            <a:noFill/>
          </a:ln>
        </p:spPr>
      </p:pic>
      <p:sp>
        <p:nvSpPr>
          <p:cNvPr id="180" name="CustomShape 5"/>
          <p:cNvSpPr/>
          <p:nvPr/>
        </p:nvSpPr>
        <p:spPr>
          <a:xfrm>
            <a:off x="-1365416" y="5334292"/>
            <a:ext cx="5033160" cy="348840"/>
          </a:xfrm>
          <a:prstGeom prst="rect">
            <a:avLst/>
          </a:prstGeom>
          <a:noFill/>
          <a:ln w="0">
            <a:noFill/>
          </a:ln>
        </p:spPr>
        <p:style>
          <a:lnRef idx="0">
            <a:scrgbClr r="0" g="0" b="0"/>
          </a:lnRef>
          <a:fillRef idx="0">
            <a:scrgbClr r="0" g="0" b="0"/>
          </a:fillRef>
          <a:effectRef idx="0">
            <a:scrgbClr r="0" g="0" b="0"/>
          </a:effectRef>
          <a:fontRef idx="minor"/>
        </p:style>
      </p:sp>
      <p:sp>
        <p:nvSpPr>
          <p:cNvPr id="181" name="CustomShape 6"/>
          <p:cNvSpPr/>
          <p:nvPr/>
        </p:nvSpPr>
        <p:spPr>
          <a:xfrm>
            <a:off x="3963960" y="4783392"/>
            <a:ext cx="3416220" cy="31975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pc="-1" dirty="0" smtClean="0">
              <a:latin typeface="Arial"/>
            </a:endParaRPr>
          </a:p>
        </p:txBody>
      </p:sp>
      <p:grpSp>
        <p:nvGrpSpPr>
          <p:cNvPr id="184" name="Group 7"/>
          <p:cNvGrpSpPr/>
          <p:nvPr/>
        </p:nvGrpSpPr>
        <p:grpSpPr>
          <a:xfrm>
            <a:off x="223205" y="779429"/>
            <a:ext cx="847080" cy="824040"/>
            <a:chOff x="165960" y="1080000"/>
            <a:chExt cx="847080" cy="824040"/>
          </a:xfrm>
        </p:grpSpPr>
        <p:sp>
          <p:nvSpPr>
            <p:cNvPr id="185" name="CustomShape 8"/>
            <p:cNvSpPr/>
            <p:nvPr/>
          </p:nvSpPr>
          <p:spPr>
            <a:xfrm>
              <a:off x="185400" y="111024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186" name="Image 22_0" descr="domusVi_fondempreinte_blanc.png"/>
            <p:cNvPicPr/>
            <p:nvPr/>
          </p:nvPicPr>
          <p:blipFill>
            <a:blip r:embed="rId4"/>
            <a:stretch/>
          </p:blipFill>
          <p:spPr>
            <a:xfrm>
              <a:off x="165960" y="1080000"/>
              <a:ext cx="847080" cy="824040"/>
            </a:xfrm>
            <a:prstGeom prst="rect">
              <a:avLst/>
            </a:prstGeom>
            <a:ln w="0">
              <a:noFill/>
            </a:ln>
          </p:spPr>
        </p:pic>
      </p:grpSp>
      <p:sp>
        <p:nvSpPr>
          <p:cNvPr id="187" name="CustomShape 9"/>
          <p:cNvSpPr/>
          <p:nvPr/>
        </p:nvSpPr>
        <p:spPr>
          <a:xfrm>
            <a:off x="476783" y="961229"/>
            <a:ext cx="6832440" cy="460440"/>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endParaRPr lang="fr-FR" sz="2200" b="1" strike="noStrike" spc="-1" dirty="0">
              <a:solidFill>
                <a:schemeClr val="bg1"/>
              </a:solidFill>
              <a:latin typeface="Arial"/>
            </a:endParaRPr>
          </a:p>
        </p:txBody>
      </p:sp>
      <p:sp>
        <p:nvSpPr>
          <p:cNvPr id="11" name="ZoneTexte 10"/>
          <p:cNvSpPr txBox="1"/>
          <p:nvPr/>
        </p:nvSpPr>
        <p:spPr>
          <a:xfrm flipH="1">
            <a:off x="4957787" y="5193277"/>
            <a:ext cx="1765951" cy="6186309"/>
          </a:xfrm>
          <a:prstGeom prst="rect">
            <a:avLst/>
          </a:prstGeom>
          <a:noFill/>
        </p:spPr>
        <p:txBody>
          <a:bodyPr wrap="square" rtlCol="0">
            <a:spAutoFit/>
          </a:bodyPr>
          <a:lstStyle/>
          <a:p>
            <a:pPr algn="just" fontAlgn="base"/>
            <a:r>
              <a:rPr lang="fr-FR" dirty="0" smtClean="0"/>
              <a:t>. </a:t>
            </a:r>
          </a:p>
          <a:p>
            <a:pPr algn="just" fontAlgn="base"/>
            <a:endParaRPr lang="fr-FR" dirty="0"/>
          </a:p>
          <a:p>
            <a:pPr algn="just" fontAlgn="base"/>
            <a:endParaRPr lang="fr-FR" dirty="0" smtClean="0"/>
          </a:p>
          <a:p>
            <a:pPr algn="just" fontAlgn="base"/>
            <a:endParaRPr lang="fr-FR" dirty="0"/>
          </a:p>
          <a:p>
            <a:pPr algn="just" fontAlgn="base"/>
            <a:endParaRPr lang="fr-FR" dirty="0" smtClean="0"/>
          </a:p>
          <a:p>
            <a:pPr algn="just" fontAlgn="base"/>
            <a:endParaRPr lang="fr-FR" dirty="0"/>
          </a:p>
          <a:p>
            <a:pPr algn="just" fontAlgn="base"/>
            <a:endParaRPr lang="fr-FR" dirty="0" smtClean="0"/>
          </a:p>
          <a:p>
            <a:pPr algn="just" fontAlgn="base"/>
            <a:endParaRPr lang="fr-FR" dirty="0"/>
          </a:p>
          <a:p>
            <a:pPr algn="just" fontAlgn="base"/>
            <a:endParaRPr lang="fr-FR" dirty="0" smtClean="0"/>
          </a:p>
          <a:p>
            <a:pPr algn="just" fontAlgn="base"/>
            <a:endParaRPr lang="fr-FR" dirty="0" smtClean="0"/>
          </a:p>
          <a:p>
            <a:pPr algn="just" fontAlgn="base"/>
            <a:endParaRPr lang="fr-FR" dirty="0"/>
          </a:p>
          <a:p>
            <a:pPr algn="just" fontAlgn="base"/>
            <a:endParaRPr lang="fr-FR" dirty="0"/>
          </a:p>
          <a:p>
            <a:pPr fontAlgn="base"/>
            <a:endParaRPr lang="fr-FR" dirty="0" smtClean="0"/>
          </a:p>
          <a:p>
            <a:pPr fontAlgn="base"/>
            <a:endParaRPr lang="fr-FR" dirty="0"/>
          </a:p>
          <a:p>
            <a:pPr fontAlgn="base"/>
            <a:endParaRPr lang="fr-FR" dirty="0" smtClean="0"/>
          </a:p>
          <a:p>
            <a:pPr fontAlgn="base"/>
            <a:endParaRPr lang="fr-FR" dirty="0"/>
          </a:p>
          <a:p>
            <a:pPr fontAlgn="base"/>
            <a:endParaRPr lang="fr-FR" dirty="0"/>
          </a:p>
          <a:p>
            <a:pPr fontAlgn="base"/>
            <a:endParaRPr lang="fr-FR" dirty="0" smtClean="0"/>
          </a:p>
          <a:p>
            <a:pPr fontAlgn="base"/>
            <a:endParaRPr lang="fr-FR" dirty="0"/>
          </a:p>
          <a:p>
            <a:pPr fontAlgn="base"/>
            <a:endParaRPr lang="fr-FR" dirty="0" smtClean="0"/>
          </a:p>
          <a:p>
            <a:pPr fontAlgn="base"/>
            <a:r>
              <a:rPr lang="fr-FR" dirty="0"/>
              <a:t/>
            </a:r>
            <a:br>
              <a:rPr lang="fr-FR" dirty="0"/>
            </a:br>
            <a:endParaRPr lang="fr-FR" dirty="0"/>
          </a:p>
        </p:txBody>
      </p:sp>
      <p:sp>
        <p:nvSpPr>
          <p:cNvPr id="5" name="ZoneTexte 4"/>
          <p:cNvSpPr txBox="1"/>
          <p:nvPr/>
        </p:nvSpPr>
        <p:spPr>
          <a:xfrm>
            <a:off x="359999" y="4777710"/>
            <a:ext cx="6949223" cy="369332"/>
          </a:xfrm>
          <a:prstGeom prst="rect">
            <a:avLst/>
          </a:prstGeom>
          <a:noFill/>
        </p:spPr>
        <p:txBody>
          <a:bodyPr wrap="square" rtlCol="0">
            <a:spAutoFit/>
          </a:bodyPr>
          <a:lstStyle/>
          <a:p>
            <a:pPr algn="just"/>
            <a:r>
              <a:rPr lang="fr-FR" dirty="0" smtClean="0"/>
              <a:t>.</a:t>
            </a:r>
            <a:endParaRPr lang="fr-FR" dirty="0"/>
          </a:p>
        </p:txBody>
      </p:sp>
      <p:sp>
        <p:nvSpPr>
          <p:cNvPr id="7" name="ZoneTexte 6"/>
          <p:cNvSpPr txBox="1"/>
          <p:nvPr/>
        </p:nvSpPr>
        <p:spPr>
          <a:xfrm>
            <a:off x="1070285" y="961229"/>
            <a:ext cx="3279235" cy="400110"/>
          </a:xfrm>
          <a:prstGeom prst="rect">
            <a:avLst/>
          </a:prstGeom>
          <a:noFill/>
        </p:spPr>
        <p:txBody>
          <a:bodyPr wrap="square" rtlCol="0">
            <a:spAutoFit/>
          </a:bodyPr>
          <a:lstStyle/>
          <a:p>
            <a:r>
              <a:rPr lang="fr-FR" sz="2000" b="1" dirty="0" smtClean="0">
                <a:solidFill>
                  <a:schemeClr val="bg1"/>
                </a:solidFill>
              </a:rPr>
              <a:t>DES MASSAGES </a:t>
            </a:r>
            <a:endParaRPr lang="fr-FR" sz="2000" b="1" dirty="0">
              <a:solidFill>
                <a:schemeClr val="bg1"/>
              </a:solidFill>
            </a:endParaRPr>
          </a:p>
        </p:txBody>
      </p:sp>
      <p:sp>
        <p:nvSpPr>
          <p:cNvPr id="2" name="Rectangle 1"/>
          <p:cNvSpPr/>
          <p:nvPr/>
        </p:nvSpPr>
        <p:spPr>
          <a:xfrm>
            <a:off x="61241" y="1573229"/>
            <a:ext cx="3941346" cy="3970318"/>
          </a:xfrm>
          <a:prstGeom prst="rect">
            <a:avLst/>
          </a:prstGeom>
        </p:spPr>
        <p:txBody>
          <a:bodyPr wrap="square">
            <a:spAutoFit/>
          </a:bodyPr>
          <a:lstStyle/>
          <a:p>
            <a:pPr fontAlgn="base"/>
            <a:r>
              <a:rPr lang="fr-FR" dirty="0" smtClean="0">
                <a:latin typeface="Roboto"/>
              </a:rPr>
              <a:t>Michaël et Céline, deux futurs </a:t>
            </a:r>
            <a:r>
              <a:rPr lang="fr-FR" dirty="0" err="1" smtClean="0">
                <a:latin typeface="Roboto"/>
              </a:rPr>
              <a:t>gérontopraticiens</a:t>
            </a:r>
            <a:r>
              <a:rPr lang="fr-FR" dirty="0" smtClean="0">
                <a:latin typeface="Roboto"/>
              </a:rPr>
              <a:t> formés auprès </a:t>
            </a:r>
            <a:r>
              <a:rPr lang="fr-FR" dirty="0" err="1" smtClean="0">
                <a:latin typeface="Roboto"/>
              </a:rPr>
              <a:t>d’Eric</a:t>
            </a:r>
            <a:r>
              <a:rPr lang="fr-FR" dirty="0" smtClean="0">
                <a:latin typeface="Roboto"/>
              </a:rPr>
              <a:t> Girardot, sont </a:t>
            </a:r>
            <a:r>
              <a:rPr lang="fr-FR" dirty="0">
                <a:latin typeface="Roboto"/>
              </a:rPr>
              <a:t>venus proposer des moments de bien-être aux résidents des Jardins de Creney pour aider </a:t>
            </a:r>
            <a:r>
              <a:rPr lang="fr-FR" dirty="0" smtClean="0">
                <a:latin typeface="Roboto"/>
              </a:rPr>
              <a:t>à l’endormissement, </a:t>
            </a:r>
            <a:r>
              <a:rPr lang="fr-FR" dirty="0">
                <a:latin typeface="Roboto"/>
              </a:rPr>
              <a:t>à l’apaisement </a:t>
            </a:r>
            <a:r>
              <a:rPr lang="fr-FR" dirty="0" smtClean="0">
                <a:latin typeface="Roboto"/>
              </a:rPr>
              <a:t>et à </a:t>
            </a:r>
            <a:r>
              <a:rPr lang="fr-FR" dirty="0">
                <a:latin typeface="Roboto"/>
              </a:rPr>
              <a:t>la décontraction. Cette expérience a été </a:t>
            </a:r>
            <a:r>
              <a:rPr lang="fr-FR" dirty="0" smtClean="0">
                <a:latin typeface="Roboto"/>
              </a:rPr>
              <a:t>reçue </a:t>
            </a:r>
            <a:r>
              <a:rPr lang="fr-FR" dirty="0">
                <a:latin typeface="Roboto"/>
              </a:rPr>
              <a:t>comme un cadeau par les résidents.</a:t>
            </a:r>
          </a:p>
          <a:p>
            <a:pPr fontAlgn="base"/>
            <a:r>
              <a:rPr lang="fr-FR" dirty="0">
                <a:latin typeface="Roboto"/>
              </a:rPr>
              <a:t>Les participants ont apprécié ces moments </a:t>
            </a:r>
            <a:r>
              <a:rPr lang="fr-FR" dirty="0" smtClean="0">
                <a:latin typeface="Roboto"/>
              </a:rPr>
              <a:t>privilégiés pendant deux semaines.</a:t>
            </a:r>
          </a:p>
          <a:p>
            <a:pPr fontAlgn="base"/>
            <a:endParaRPr lang="fr-FR" b="0" i="0" dirty="0">
              <a:effectLst/>
              <a:latin typeface="Roboto"/>
            </a:endParaRPr>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8860" y="106346"/>
            <a:ext cx="2265841" cy="4906916"/>
          </a:xfrm>
          <a:prstGeom prst="rect">
            <a:avLst/>
          </a:prstGeom>
        </p:spPr>
      </p:pic>
      <p:sp>
        <p:nvSpPr>
          <p:cNvPr id="4" name="Rectangle 3"/>
          <p:cNvSpPr/>
          <p:nvPr/>
        </p:nvSpPr>
        <p:spPr>
          <a:xfrm>
            <a:off x="0" y="5113384"/>
            <a:ext cx="7380180" cy="4801314"/>
          </a:xfrm>
          <a:prstGeom prst="rect">
            <a:avLst/>
          </a:prstGeom>
        </p:spPr>
        <p:txBody>
          <a:bodyPr wrap="square">
            <a:spAutoFit/>
          </a:bodyPr>
          <a:lstStyle/>
          <a:p>
            <a:r>
              <a:rPr lang="fr-FR" dirty="0" smtClean="0">
                <a:solidFill>
                  <a:srgbClr val="363F52"/>
                </a:solidFill>
                <a:latin typeface="Source Sans Pro"/>
              </a:rPr>
              <a:t>Les </a:t>
            </a:r>
            <a:r>
              <a:rPr lang="fr-FR" dirty="0">
                <a:solidFill>
                  <a:srgbClr val="363F52"/>
                </a:solidFill>
                <a:latin typeface="Source Sans Pro"/>
              </a:rPr>
              <a:t>séances durent environ 20 à 30 minutes, et sont généralement effectuées seul avec la personne âgée.</a:t>
            </a:r>
          </a:p>
          <a:p>
            <a:r>
              <a:rPr lang="fr-FR" dirty="0">
                <a:solidFill>
                  <a:srgbClr val="363F52"/>
                </a:solidFill>
                <a:latin typeface="Source Sans Pro"/>
              </a:rPr>
              <a:t>Il/elle sélectionne une approche de bien-être </a:t>
            </a:r>
            <a:r>
              <a:rPr lang="fr-FR" dirty="0" smtClean="0">
                <a:solidFill>
                  <a:srgbClr val="363F52"/>
                </a:solidFill>
                <a:latin typeface="Source Sans Pro"/>
              </a:rPr>
              <a:t>adaptée :</a:t>
            </a:r>
            <a:endParaRPr lang="fr-FR" dirty="0">
              <a:solidFill>
                <a:srgbClr val="363F52"/>
              </a:solidFill>
              <a:latin typeface="Source Sans Pro"/>
            </a:endParaRPr>
          </a:p>
          <a:p>
            <a:pPr>
              <a:buFont typeface="Arial" panose="020B0604020202020204" pitchFamily="34" charset="0"/>
              <a:buChar char="•"/>
            </a:pPr>
            <a:r>
              <a:rPr lang="fr-FR" dirty="0">
                <a:solidFill>
                  <a:srgbClr val="363F52"/>
                </a:solidFill>
                <a:latin typeface="Source Sans Pro"/>
              </a:rPr>
              <a:t>le massage confort bien-être pour favoriser la détente et le repos des </a:t>
            </a:r>
            <a:r>
              <a:rPr lang="fr-FR" dirty="0" smtClean="0">
                <a:solidFill>
                  <a:srgbClr val="363F52"/>
                </a:solidFill>
                <a:latin typeface="Source Sans Pro"/>
              </a:rPr>
              <a:t>aidants </a:t>
            </a:r>
            <a:r>
              <a:rPr lang="fr-FR" dirty="0">
                <a:solidFill>
                  <a:srgbClr val="363F52"/>
                </a:solidFill>
                <a:latin typeface="Source Sans Pro"/>
              </a:rPr>
              <a:t>naturels, des séniors et des personnes âgées sans dépendance</a:t>
            </a:r>
          </a:p>
          <a:p>
            <a:pPr>
              <a:buFont typeface="Arial" panose="020B0604020202020204" pitchFamily="34" charset="0"/>
              <a:buChar char="•"/>
            </a:pPr>
            <a:r>
              <a:rPr lang="fr-FR" dirty="0">
                <a:solidFill>
                  <a:srgbClr val="363F52"/>
                </a:solidFill>
                <a:latin typeface="Source Sans Pro"/>
              </a:rPr>
              <a:t>le toucher massage sur les vêtements pour s’adapter aux personnes fragilisées par l’âge </a:t>
            </a:r>
            <a:endParaRPr lang="fr-FR" dirty="0" smtClean="0">
              <a:solidFill>
                <a:srgbClr val="363F52"/>
              </a:solidFill>
              <a:latin typeface="Source Sans Pro"/>
            </a:endParaRPr>
          </a:p>
          <a:p>
            <a:pPr>
              <a:buFont typeface="Arial" panose="020B0604020202020204" pitchFamily="34" charset="0"/>
              <a:buChar char="•"/>
            </a:pPr>
            <a:r>
              <a:rPr lang="fr-FR" dirty="0" smtClean="0">
                <a:solidFill>
                  <a:srgbClr val="363F52"/>
                </a:solidFill>
                <a:latin typeface="Source Sans Pro"/>
              </a:rPr>
              <a:t>le </a:t>
            </a:r>
            <a:r>
              <a:rPr lang="fr-FR" dirty="0">
                <a:solidFill>
                  <a:srgbClr val="363F52"/>
                </a:solidFill>
                <a:latin typeface="Source Sans Pro"/>
              </a:rPr>
              <a:t>toucher contact pour apaiser les personnes douloureuses ainsi que les personnes en fin de vie. </a:t>
            </a:r>
            <a:endParaRPr lang="fr-FR" dirty="0" smtClean="0">
              <a:solidFill>
                <a:srgbClr val="363F52"/>
              </a:solidFill>
              <a:latin typeface="Source Sans Pro"/>
            </a:endParaRPr>
          </a:p>
          <a:p>
            <a:r>
              <a:rPr lang="fr-FR" dirty="0" smtClean="0">
                <a:solidFill>
                  <a:srgbClr val="363F52"/>
                </a:solidFill>
                <a:latin typeface="Source Sans Pro"/>
              </a:rPr>
              <a:t>Le</a:t>
            </a:r>
            <a:r>
              <a:rPr lang="fr-FR" dirty="0">
                <a:solidFill>
                  <a:srgbClr val="363F52"/>
                </a:solidFill>
                <a:latin typeface="Source Sans Pro"/>
              </a:rPr>
              <a:t> </a:t>
            </a:r>
            <a:r>
              <a:rPr lang="fr-FR" dirty="0" err="1">
                <a:solidFill>
                  <a:srgbClr val="363F52"/>
                </a:solidFill>
                <a:latin typeface="Source Sans Pro"/>
              </a:rPr>
              <a:t>gérontopraticien</a:t>
            </a:r>
            <a:r>
              <a:rPr lang="fr-FR" dirty="0">
                <a:solidFill>
                  <a:srgbClr val="363F52"/>
                </a:solidFill>
                <a:latin typeface="Source Sans Pro"/>
              </a:rPr>
              <a:t> peut </a:t>
            </a:r>
            <a:r>
              <a:rPr lang="fr-FR" dirty="0" smtClean="0">
                <a:solidFill>
                  <a:srgbClr val="363F52"/>
                </a:solidFill>
                <a:latin typeface="Source Sans Pro"/>
              </a:rPr>
              <a:t>intervenir dans </a:t>
            </a:r>
            <a:r>
              <a:rPr lang="fr-FR" dirty="0">
                <a:solidFill>
                  <a:srgbClr val="363F52"/>
                </a:solidFill>
                <a:latin typeface="Source Sans Pro"/>
              </a:rPr>
              <a:t>la chambre du </a:t>
            </a:r>
            <a:r>
              <a:rPr lang="fr-FR" dirty="0" smtClean="0">
                <a:solidFill>
                  <a:srgbClr val="363F52"/>
                </a:solidFill>
                <a:latin typeface="Source Sans Pro"/>
              </a:rPr>
              <a:t>résident, </a:t>
            </a:r>
            <a:r>
              <a:rPr lang="fr-FR" dirty="0">
                <a:solidFill>
                  <a:srgbClr val="363F52"/>
                </a:solidFill>
                <a:latin typeface="Source Sans Pro"/>
              </a:rPr>
              <a:t>l’essentiel étant de pratiquer dans une pièce avec le moins de stimulation sensorielle possible.</a:t>
            </a:r>
          </a:p>
          <a:p>
            <a:r>
              <a:rPr lang="fr-FR" dirty="0">
                <a:solidFill>
                  <a:srgbClr val="363F52"/>
                </a:solidFill>
                <a:latin typeface="Source Sans Pro"/>
              </a:rPr>
              <a:t>L’avantage est qu’une séance peut se dérouler en position assise, si la personne est en fauteuil </a:t>
            </a:r>
            <a:r>
              <a:rPr lang="fr-FR" dirty="0" smtClean="0">
                <a:solidFill>
                  <a:srgbClr val="363F52"/>
                </a:solidFill>
                <a:latin typeface="Source Sans Pro"/>
              </a:rPr>
              <a:t>roulant </a:t>
            </a:r>
            <a:r>
              <a:rPr lang="fr-FR" dirty="0">
                <a:solidFill>
                  <a:srgbClr val="363F52"/>
                </a:solidFill>
                <a:latin typeface="Source Sans Pro"/>
              </a:rPr>
              <a:t>ou qu’il est compliqué de lui soumettre l’idée de changer de </a:t>
            </a:r>
            <a:r>
              <a:rPr lang="fr-FR" dirty="0" smtClean="0">
                <a:solidFill>
                  <a:srgbClr val="363F52"/>
                </a:solidFill>
                <a:latin typeface="Source Sans Pro"/>
              </a:rPr>
              <a:t>position, ainsi </a:t>
            </a:r>
            <a:r>
              <a:rPr lang="fr-FR" dirty="0">
                <a:solidFill>
                  <a:srgbClr val="363F52"/>
                </a:solidFill>
                <a:latin typeface="Source Sans Pro"/>
              </a:rPr>
              <a:t>qu’en position allongée pour une personne alitée.</a:t>
            </a:r>
            <a:endParaRPr lang="fr-FR" b="0" i="0" dirty="0">
              <a:solidFill>
                <a:srgbClr val="363F52"/>
              </a:solidFill>
              <a:effectLst/>
              <a:latin typeface="Source Sans Pro"/>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278405" y="10083802"/>
            <a:ext cx="419536" cy="412659"/>
          </a:xfrm>
          <a:prstGeom prst="rect">
            <a:avLst/>
          </a:prstGeom>
        </p:spPr>
      </p:pic>
      <p:sp>
        <p:nvSpPr>
          <p:cNvPr id="5" name="Rectangle 4"/>
          <p:cNvSpPr/>
          <p:nvPr/>
        </p:nvSpPr>
        <p:spPr>
          <a:xfrm>
            <a:off x="378000" y="136080"/>
            <a:ext cx="4479750" cy="261610"/>
          </a:xfrm>
          <a:prstGeom prst="rect">
            <a:avLst/>
          </a:prstGeom>
        </p:spPr>
        <p:txBody>
          <a:bodyPr wrap="square">
            <a:spAutoFit/>
          </a:bodyPr>
          <a:lstStyle/>
          <a:p>
            <a:pPr lvl="0"/>
            <a:r>
              <a:rPr lang="fr-FR" sz="1100" b="1" spc="-1" dirty="0">
                <a:solidFill>
                  <a:srgbClr val="755E56"/>
                </a:solidFill>
                <a:ea typeface="ＭＳ Ｐゴシック"/>
              </a:rPr>
              <a:t>Journal interne de la Résidence Les Jardins de Creney</a:t>
            </a:r>
            <a:endParaRPr lang="fr-FR" sz="1100" spc="-1" dirty="0">
              <a:solidFill>
                <a:prstClr val="black"/>
              </a:solidFill>
            </a:endParaRPr>
          </a:p>
        </p:txBody>
      </p:sp>
      <p:pic>
        <p:nvPicPr>
          <p:cNvPr id="3" name="Image 2"/>
          <p:cNvPicPr>
            <a:picLocks noChangeAspect="1"/>
          </p:cNvPicPr>
          <p:nvPr/>
        </p:nvPicPr>
        <p:blipFill>
          <a:blip r:embed="rId4"/>
          <a:stretch>
            <a:fillRect/>
          </a:stretch>
        </p:blipFill>
        <p:spPr>
          <a:xfrm>
            <a:off x="5653588" y="164134"/>
            <a:ext cx="1627773" cy="463336"/>
          </a:xfrm>
          <a:prstGeom prst="rect">
            <a:avLst/>
          </a:prstGeom>
        </p:spPr>
      </p:pic>
      <p:sp>
        <p:nvSpPr>
          <p:cNvPr id="11" name="CustomShape 3"/>
          <p:cNvSpPr/>
          <p:nvPr/>
        </p:nvSpPr>
        <p:spPr>
          <a:xfrm>
            <a:off x="438750" y="53392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2026</a:t>
            </a:r>
            <a:endParaRPr lang="fr-FR" sz="1100" b="0" strike="noStrike" spc="-1" dirty="0">
              <a:solidFill>
                <a:srgbClr val="C00000"/>
              </a:solidFill>
              <a:latin typeface="Arial"/>
            </a:endParaRPr>
          </a:p>
        </p:txBody>
      </p:sp>
      <p:pic>
        <p:nvPicPr>
          <p:cNvPr id="8" name="Image 7"/>
          <p:cNvPicPr>
            <a:picLocks noChangeAspect="1"/>
          </p:cNvPicPr>
          <p:nvPr/>
        </p:nvPicPr>
        <p:blipFill>
          <a:blip r:embed="rId5"/>
          <a:stretch>
            <a:fillRect/>
          </a:stretch>
        </p:blipFill>
        <p:spPr>
          <a:xfrm>
            <a:off x="288119" y="795724"/>
            <a:ext cx="847417" cy="823031"/>
          </a:xfrm>
          <a:prstGeom prst="rect">
            <a:avLst/>
          </a:prstGeom>
        </p:spPr>
      </p:pic>
      <p:pic>
        <p:nvPicPr>
          <p:cNvPr id="7" name="Image 6"/>
          <p:cNvPicPr>
            <a:picLocks noChangeAspect="1"/>
          </p:cNvPicPr>
          <p:nvPr/>
        </p:nvPicPr>
        <p:blipFill>
          <a:blip r:embed="rId6"/>
          <a:stretch>
            <a:fillRect/>
          </a:stretch>
        </p:blipFill>
        <p:spPr>
          <a:xfrm>
            <a:off x="665389" y="1011788"/>
            <a:ext cx="6834208" cy="463336"/>
          </a:xfrm>
          <a:prstGeom prst="rect">
            <a:avLst/>
          </a:prstGeom>
        </p:spPr>
      </p:pic>
      <p:sp>
        <p:nvSpPr>
          <p:cNvPr id="10" name="ZoneTexte 9"/>
          <p:cNvSpPr txBox="1"/>
          <p:nvPr/>
        </p:nvSpPr>
        <p:spPr>
          <a:xfrm>
            <a:off x="336263" y="1577652"/>
            <a:ext cx="6662138" cy="1857375"/>
          </a:xfrm>
          <a:prstGeom prst="rect">
            <a:avLst/>
          </a:prstGeom>
          <a:noFill/>
        </p:spPr>
        <p:txBody>
          <a:bodyPr wrap="square" rtlCol="0">
            <a:spAutoFit/>
          </a:bodyPr>
          <a:lstStyle/>
          <a:p>
            <a:endParaRPr lang="fr-FR" dirty="0"/>
          </a:p>
        </p:txBody>
      </p:sp>
      <p:sp>
        <p:nvSpPr>
          <p:cNvPr id="12" name="ZoneTexte 11"/>
          <p:cNvSpPr txBox="1"/>
          <p:nvPr/>
        </p:nvSpPr>
        <p:spPr>
          <a:xfrm>
            <a:off x="557213" y="1757363"/>
            <a:ext cx="6724148" cy="369332"/>
          </a:xfrm>
          <a:prstGeom prst="rect">
            <a:avLst/>
          </a:prstGeom>
          <a:noFill/>
        </p:spPr>
        <p:txBody>
          <a:bodyPr wrap="square" rtlCol="0">
            <a:spAutoFit/>
          </a:bodyPr>
          <a:lstStyle/>
          <a:p>
            <a:endParaRPr lang="fr-FR" dirty="0"/>
          </a:p>
        </p:txBody>
      </p:sp>
      <p:sp>
        <p:nvSpPr>
          <p:cNvPr id="18" name="ZoneTexte 17"/>
          <p:cNvSpPr txBox="1"/>
          <p:nvPr/>
        </p:nvSpPr>
        <p:spPr>
          <a:xfrm>
            <a:off x="3356780" y="10080263"/>
            <a:ext cx="285066" cy="369332"/>
          </a:xfrm>
          <a:prstGeom prst="rect">
            <a:avLst/>
          </a:prstGeom>
          <a:noFill/>
        </p:spPr>
        <p:txBody>
          <a:bodyPr wrap="square" rtlCol="0">
            <a:spAutoFit/>
          </a:bodyPr>
          <a:lstStyle/>
          <a:p>
            <a:r>
              <a:rPr lang="fr-FR" dirty="0" smtClean="0">
                <a:solidFill>
                  <a:schemeClr val="bg1"/>
                </a:solidFill>
              </a:rPr>
              <a:t>3</a:t>
            </a:r>
            <a:endParaRPr lang="fr-FR" dirty="0">
              <a:solidFill>
                <a:schemeClr val="bg1"/>
              </a:solidFill>
            </a:endParaRPr>
          </a:p>
        </p:txBody>
      </p:sp>
      <p:sp>
        <p:nvSpPr>
          <p:cNvPr id="2" name="ZoneTexte 1"/>
          <p:cNvSpPr txBox="1"/>
          <p:nvPr/>
        </p:nvSpPr>
        <p:spPr>
          <a:xfrm>
            <a:off x="1135536" y="1277471"/>
            <a:ext cx="45719" cy="369332"/>
          </a:xfrm>
          <a:prstGeom prst="rect">
            <a:avLst/>
          </a:prstGeom>
          <a:noFill/>
        </p:spPr>
        <p:txBody>
          <a:bodyPr wrap="square" rtlCol="0">
            <a:spAutoFit/>
          </a:bodyPr>
          <a:lstStyle/>
          <a:p>
            <a:endParaRPr lang="fr-FR" dirty="0"/>
          </a:p>
        </p:txBody>
      </p:sp>
      <p:sp>
        <p:nvSpPr>
          <p:cNvPr id="13" name="ZoneTexte 12"/>
          <p:cNvSpPr txBox="1"/>
          <p:nvPr/>
        </p:nvSpPr>
        <p:spPr>
          <a:xfrm>
            <a:off x="636775" y="1787634"/>
            <a:ext cx="6615972" cy="6186309"/>
          </a:xfrm>
          <a:prstGeom prst="rect">
            <a:avLst/>
          </a:prstGeom>
          <a:noFill/>
        </p:spPr>
        <p:txBody>
          <a:bodyPr wrap="square" rtlCol="0">
            <a:spAutoFit/>
          </a:bodyPr>
          <a:lstStyle/>
          <a:p>
            <a:pPr algn="just"/>
            <a:r>
              <a:rPr lang="fr-FR" dirty="0"/>
              <a:t>La Chandeleur est bien évidemment connue pour les crêpes qui se dégustent </a:t>
            </a:r>
            <a:r>
              <a:rPr lang="fr-FR" dirty="0" smtClean="0"/>
              <a:t>dans presque toutes les maisons de France.</a:t>
            </a:r>
          </a:p>
          <a:p>
            <a:r>
              <a:rPr lang="fr-FR" dirty="0" smtClean="0"/>
              <a:t>Il </a:t>
            </a:r>
            <a:r>
              <a:rPr lang="fr-FR" dirty="0"/>
              <a:t>est </a:t>
            </a:r>
            <a:r>
              <a:rPr lang="fr-FR" dirty="0" smtClean="0"/>
              <a:t>de coutume </a:t>
            </a:r>
            <a:r>
              <a:rPr lang="fr-FR" dirty="0"/>
              <a:t>de retourner une crêpe en la faisant sauter dans la poêle avec une pièce, à l'origine un Louis d'or, dans la main gauche. Si la crêpe retombe impeccablement plate dans la poêle, alors c'est une signe de prospérité financière pour l'année à venir</a:t>
            </a:r>
            <a:r>
              <a:rPr lang="fr-FR" dirty="0" smtClean="0"/>
              <a:t>.</a:t>
            </a:r>
            <a:r>
              <a:rPr lang="fr-FR" dirty="0"/>
              <a:t/>
            </a:r>
            <a:br>
              <a:rPr lang="fr-FR" dirty="0"/>
            </a:br>
            <a:r>
              <a:rPr lang="fr-FR" dirty="0" smtClean="0"/>
              <a:t>Nos grands-parents ont connu aussi la </a:t>
            </a:r>
            <a:r>
              <a:rPr lang="fr-FR" dirty="0"/>
              <a:t>coutume de placer la première crêpe repliée sur une pièce de monnaie au-dessus de l'armoire de la maison pour attirer la bonne fortune et les récoltes abondantes sur la maison. </a:t>
            </a:r>
            <a:endParaRPr lang="fr-FR" dirty="0" smtClean="0"/>
          </a:p>
          <a:p>
            <a:pPr algn="just"/>
            <a:r>
              <a:rPr lang="fr-FR" dirty="0" smtClean="0"/>
              <a:t>La </a:t>
            </a:r>
            <a:r>
              <a:rPr lang="fr-FR" dirty="0"/>
              <a:t>crêpe de par sa forme et sa couleur blonde serait censée représenter le soleil, l'allongement des </a:t>
            </a:r>
            <a:r>
              <a:rPr lang="fr-FR" dirty="0" smtClean="0"/>
              <a:t>journées </a:t>
            </a:r>
            <a:r>
              <a:rPr lang="fr-FR" dirty="0"/>
              <a:t>conduisant au printemps. </a:t>
            </a:r>
            <a:endParaRPr lang="fr-FR" dirty="0" smtClean="0"/>
          </a:p>
          <a:p>
            <a:r>
              <a:rPr lang="fr-FR" dirty="0"/>
              <a:t/>
            </a:r>
            <a:br>
              <a:rPr lang="fr-FR" dirty="0"/>
            </a:br>
            <a:r>
              <a:rPr lang="fr-FR" dirty="0"/>
              <a:t>Bien que la Chandeleur soit une fête religieuse, </a:t>
            </a:r>
            <a:r>
              <a:rPr lang="fr-FR" dirty="0" smtClean="0"/>
              <a:t>cette tradition est une fête pour les gourmands.</a:t>
            </a:r>
            <a:endParaRPr lang="fr-FR" dirty="0"/>
          </a:p>
          <a:p>
            <a:r>
              <a:rPr lang="fr-FR" dirty="0" smtClean="0"/>
              <a:t>Alors, aux Jardins de Creney, même si on n’a pas de pièce en or et on ne peut pas mettre de crêpes en haut de l’armoire pour l’hygiène, on fait sauter les crêpes et on les déguste avec du sucre, de la confiture et du chocolat.</a:t>
            </a:r>
            <a:endParaRPr lang="fr-FR" dirty="0"/>
          </a:p>
        </p:txBody>
      </p:sp>
      <p:sp>
        <p:nvSpPr>
          <p:cNvPr id="15" name="ZoneTexte 14"/>
          <p:cNvSpPr txBox="1"/>
          <p:nvPr/>
        </p:nvSpPr>
        <p:spPr>
          <a:xfrm>
            <a:off x="591730" y="1039441"/>
            <a:ext cx="7099987" cy="369332"/>
          </a:xfrm>
          <a:prstGeom prst="rect">
            <a:avLst/>
          </a:prstGeom>
          <a:noFill/>
        </p:spPr>
        <p:txBody>
          <a:bodyPr wrap="square" rtlCol="0">
            <a:spAutoFit/>
          </a:bodyPr>
          <a:lstStyle/>
          <a:p>
            <a:r>
              <a:rPr lang="fr-FR" b="1" dirty="0" smtClean="0">
                <a:solidFill>
                  <a:schemeClr val="bg1"/>
                </a:solidFill>
              </a:rPr>
              <a:t>LA CHANDELEUR</a:t>
            </a:r>
            <a:endParaRPr lang="fr-FR" b="1" dirty="0">
              <a:solidFill>
                <a:schemeClr val="bg1"/>
              </a:solidFill>
            </a:endParaRPr>
          </a:p>
        </p:txBody>
      </p:sp>
      <p:pic>
        <p:nvPicPr>
          <p:cNvPr id="6" name="Image 5"/>
          <p:cNvPicPr>
            <a:picLocks noChangeAspect="1"/>
          </p:cNvPicPr>
          <p:nvPr/>
        </p:nvPicPr>
        <p:blipFill rotWithShape="1">
          <a:blip r:embed="rId7" cstate="print">
            <a:extLst>
              <a:ext uri="{28A0092B-C50C-407E-A947-70E740481C1C}">
                <a14:useLocalDpi xmlns:a14="http://schemas.microsoft.com/office/drawing/2010/main" val="0"/>
              </a:ext>
            </a:extLst>
          </a:blip>
          <a:srcRect l="10370" r="8269"/>
          <a:stretch/>
        </p:blipFill>
        <p:spPr>
          <a:xfrm>
            <a:off x="2025093" y="8161122"/>
            <a:ext cx="4114800" cy="2335339"/>
          </a:xfrm>
          <a:prstGeom prst="rect">
            <a:avLst/>
          </a:prstGeom>
        </p:spPr>
      </p:pic>
    </p:spTree>
    <p:extLst>
      <p:ext uri="{BB962C8B-B14F-4D97-AF65-F5344CB8AC3E}">
        <p14:creationId xmlns:p14="http://schemas.microsoft.com/office/powerpoint/2010/main" val="309218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 36" descr="domusVi_fondempreinte_rouge_transparent copie.png"/>
          <p:cNvPicPr/>
          <p:nvPr/>
        </p:nvPicPr>
        <p:blipFill>
          <a:blip r:embed="rId2"/>
          <a:stretch/>
        </p:blipFill>
        <p:spPr>
          <a:xfrm>
            <a:off x="3591720" y="10231920"/>
            <a:ext cx="372240" cy="365760"/>
          </a:xfrm>
          <a:prstGeom prst="rect">
            <a:avLst/>
          </a:prstGeom>
          <a:ln w="0">
            <a:noFill/>
          </a:ln>
        </p:spPr>
      </p:pic>
      <p:sp>
        <p:nvSpPr>
          <p:cNvPr id="191" name="CustomShape 1"/>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AFB8CF84-ADE2-45E0-B5DC-C653041D773A}" type="slidenum">
              <a:rPr lang="fr-FR" sz="1400" b="1" strike="noStrike" spc="-1">
                <a:solidFill>
                  <a:srgbClr val="FFFFFF"/>
                </a:solidFill>
                <a:latin typeface="Arial"/>
                <a:ea typeface="ＭＳ Ｐゴシック"/>
              </a:rPr>
              <a:t>4</a:t>
            </a:fld>
            <a:endParaRPr lang="fr-FR" sz="1400" b="0" strike="noStrike" spc="-1">
              <a:latin typeface="Arial"/>
            </a:endParaRPr>
          </a:p>
        </p:txBody>
      </p:sp>
      <p:pic>
        <p:nvPicPr>
          <p:cNvPr id="192" name="Image 35" descr="DomusVi_logo_coul_baseline_HD.jpg"/>
          <p:cNvPicPr/>
          <p:nvPr/>
        </p:nvPicPr>
        <p:blipFill>
          <a:blip r:embed="rId3"/>
          <a:stretch/>
        </p:blipFill>
        <p:spPr>
          <a:xfrm>
            <a:off x="5670000" y="236160"/>
            <a:ext cx="1626120" cy="466920"/>
          </a:xfrm>
          <a:prstGeom prst="rect">
            <a:avLst/>
          </a:prstGeom>
          <a:ln w="0">
            <a:noFill/>
          </a:ln>
        </p:spPr>
      </p:pic>
      <p:sp>
        <p:nvSpPr>
          <p:cNvPr id="193" name="CustomShape 2"/>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dirty="0">
                <a:solidFill>
                  <a:srgbClr val="755E56"/>
                </a:solidFill>
                <a:latin typeface="Arial"/>
                <a:ea typeface="ＭＳ Ｐゴシック"/>
              </a:rPr>
              <a:t>Journal interne de la Résidence Les Jardins de </a:t>
            </a:r>
            <a:r>
              <a:rPr lang="fr-FR" sz="1100" b="1" strike="noStrike" spc="-1" dirty="0" err="1">
                <a:solidFill>
                  <a:srgbClr val="755E56"/>
                </a:solidFill>
                <a:latin typeface="Arial"/>
                <a:ea typeface="ＭＳ Ｐゴシック"/>
              </a:rPr>
              <a:t>Creney</a:t>
            </a:r>
            <a:endParaRPr lang="fr-FR" sz="1100" b="0" strike="noStrike" spc="-1" dirty="0">
              <a:latin typeface="Arial"/>
            </a:endParaRPr>
          </a:p>
        </p:txBody>
      </p:sp>
      <p:sp>
        <p:nvSpPr>
          <p:cNvPr id="194" name="CustomShape 3"/>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2026</a:t>
            </a:r>
            <a:endParaRPr lang="fr-FR" sz="1100" b="0" strike="noStrike" spc="-1" dirty="0">
              <a:solidFill>
                <a:srgbClr val="C00000"/>
              </a:solidFill>
              <a:latin typeface="Arial"/>
            </a:endParaRPr>
          </a:p>
        </p:txBody>
      </p:sp>
      <p:pic>
        <p:nvPicPr>
          <p:cNvPr id="200" name="Image 11"/>
          <p:cNvPicPr/>
          <p:nvPr/>
        </p:nvPicPr>
        <p:blipFill>
          <a:blip r:embed="rId4"/>
          <a:stretch/>
        </p:blipFill>
        <p:spPr>
          <a:xfrm>
            <a:off x="5799240" y="6851160"/>
            <a:ext cx="468000" cy="407160"/>
          </a:xfrm>
          <a:prstGeom prst="rect">
            <a:avLst/>
          </a:prstGeom>
          <a:ln w="0">
            <a:noFill/>
          </a:ln>
        </p:spPr>
      </p:pic>
      <p:sp>
        <p:nvSpPr>
          <p:cNvPr id="201" name="CustomShape 8"/>
          <p:cNvSpPr/>
          <p:nvPr/>
        </p:nvSpPr>
        <p:spPr>
          <a:xfrm>
            <a:off x="-180000" y="3960000"/>
            <a:ext cx="3602160" cy="360000"/>
          </a:xfrm>
          <a:prstGeom prst="rect">
            <a:avLst/>
          </a:prstGeom>
          <a:noFill/>
          <a:ln w="0">
            <a:noFill/>
          </a:ln>
        </p:spPr>
        <p:style>
          <a:lnRef idx="0">
            <a:scrgbClr r="0" g="0" b="0"/>
          </a:lnRef>
          <a:fillRef idx="0">
            <a:scrgbClr r="0" g="0" b="0"/>
          </a:fillRef>
          <a:effectRef idx="0">
            <a:scrgbClr r="0" g="0" b="0"/>
          </a:effectRef>
          <a:fontRef idx="minor"/>
        </p:style>
      </p:sp>
      <p:sp>
        <p:nvSpPr>
          <p:cNvPr id="205" name="CustomShape 10"/>
          <p:cNvSpPr/>
          <p:nvPr/>
        </p:nvSpPr>
        <p:spPr>
          <a:xfrm>
            <a:off x="180000" y="5174280"/>
            <a:ext cx="3417480" cy="418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207" name="CustomShape 12"/>
          <p:cNvSpPr/>
          <p:nvPr/>
        </p:nvSpPr>
        <p:spPr>
          <a:xfrm>
            <a:off x="4779000" y="6065391"/>
            <a:ext cx="3417480" cy="54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6" name="ZoneTexte 5"/>
          <p:cNvSpPr txBox="1"/>
          <p:nvPr/>
        </p:nvSpPr>
        <p:spPr>
          <a:xfrm>
            <a:off x="569700" y="1199334"/>
            <a:ext cx="6328641" cy="369332"/>
          </a:xfrm>
          <a:prstGeom prst="rect">
            <a:avLst/>
          </a:prstGeom>
          <a:noFill/>
        </p:spPr>
        <p:txBody>
          <a:bodyPr wrap="square" rtlCol="0">
            <a:spAutoFit/>
          </a:bodyPr>
          <a:lstStyle/>
          <a:p>
            <a:r>
              <a:rPr lang="fr-FR" dirty="0" smtClean="0"/>
              <a:t> </a:t>
            </a:r>
            <a:endParaRPr lang="fr-FR" dirty="0"/>
          </a:p>
        </p:txBody>
      </p:sp>
      <p:pic>
        <p:nvPicPr>
          <p:cNvPr id="3" name="Image 2"/>
          <p:cNvPicPr>
            <a:picLocks noChangeAspect="1"/>
          </p:cNvPicPr>
          <p:nvPr/>
        </p:nvPicPr>
        <p:blipFill>
          <a:blip r:embed="rId5"/>
          <a:stretch>
            <a:fillRect/>
          </a:stretch>
        </p:blipFill>
        <p:spPr>
          <a:xfrm>
            <a:off x="101076" y="774912"/>
            <a:ext cx="1127858" cy="1146147"/>
          </a:xfrm>
          <a:prstGeom prst="rect">
            <a:avLst/>
          </a:prstGeom>
        </p:spPr>
      </p:pic>
      <p:pic>
        <p:nvPicPr>
          <p:cNvPr id="2" name="Image 1"/>
          <p:cNvPicPr>
            <a:picLocks noChangeAspect="1"/>
          </p:cNvPicPr>
          <p:nvPr/>
        </p:nvPicPr>
        <p:blipFill>
          <a:blip r:embed="rId6"/>
          <a:stretch>
            <a:fillRect/>
          </a:stretch>
        </p:blipFill>
        <p:spPr>
          <a:xfrm>
            <a:off x="546856" y="1056245"/>
            <a:ext cx="6834208" cy="627942"/>
          </a:xfrm>
          <a:prstGeom prst="rect">
            <a:avLst/>
          </a:prstGeom>
        </p:spPr>
      </p:pic>
      <p:sp>
        <p:nvSpPr>
          <p:cNvPr id="10" name="ZoneTexte 9"/>
          <p:cNvSpPr txBox="1"/>
          <p:nvPr/>
        </p:nvSpPr>
        <p:spPr>
          <a:xfrm>
            <a:off x="556253" y="1995232"/>
            <a:ext cx="6733878" cy="1754326"/>
          </a:xfrm>
          <a:prstGeom prst="rect">
            <a:avLst/>
          </a:prstGeom>
          <a:noFill/>
        </p:spPr>
        <p:txBody>
          <a:bodyPr wrap="square" rtlCol="0">
            <a:spAutoFit/>
          </a:bodyPr>
          <a:lstStyle/>
          <a:p>
            <a:r>
              <a:rPr lang="fr-FR" dirty="0" smtClean="0"/>
              <a:t>.</a:t>
            </a:r>
          </a:p>
          <a:p>
            <a:endParaRPr lang="fr-FR" dirty="0"/>
          </a:p>
          <a:p>
            <a:endParaRPr lang="fr-FR" dirty="0" smtClean="0"/>
          </a:p>
          <a:p>
            <a:endParaRPr lang="fr-FR" dirty="0" smtClean="0"/>
          </a:p>
          <a:p>
            <a:r>
              <a:rPr lang="fr-FR" dirty="0" smtClean="0"/>
              <a:t> </a:t>
            </a:r>
          </a:p>
          <a:p>
            <a:endParaRPr lang="fr-FR" dirty="0" smtClean="0"/>
          </a:p>
        </p:txBody>
      </p:sp>
      <p:sp>
        <p:nvSpPr>
          <p:cNvPr id="12" name="ZoneTexte 11"/>
          <p:cNvSpPr txBox="1"/>
          <p:nvPr/>
        </p:nvSpPr>
        <p:spPr>
          <a:xfrm>
            <a:off x="1228934" y="1168593"/>
            <a:ext cx="5884560" cy="430887"/>
          </a:xfrm>
          <a:prstGeom prst="rect">
            <a:avLst/>
          </a:prstGeom>
          <a:noFill/>
        </p:spPr>
        <p:txBody>
          <a:bodyPr wrap="square" rtlCol="0">
            <a:spAutoFit/>
          </a:bodyPr>
          <a:lstStyle/>
          <a:p>
            <a:r>
              <a:rPr lang="fr-FR" sz="2200" dirty="0" smtClean="0">
                <a:solidFill>
                  <a:schemeClr val="bg1"/>
                </a:solidFill>
              </a:rPr>
              <a:t>LA CHORALE INTERGENERATIONNELLE</a:t>
            </a:r>
            <a:endParaRPr lang="fr-FR" sz="2200" dirty="0">
              <a:solidFill>
                <a:schemeClr val="bg1"/>
              </a:solidFill>
            </a:endParaRPr>
          </a:p>
        </p:txBody>
      </p:sp>
      <p:sp>
        <p:nvSpPr>
          <p:cNvPr id="17" name="ZoneTexte 16"/>
          <p:cNvSpPr txBox="1"/>
          <p:nvPr/>
        </p:nvSpPr>
        <p:spPr>
          <a:xfrm>
            <a:off x="616339" y="3487314"/>
            <a:ext cx="6497155" cy="4524315"/>
          </a:xfrm>
          <a:prstGeom prst="rect">
            <a:avLst/>
          </a:prstGeom>
          <a:noFill/>
        </p:spPr>
        <p:txBody>
          <a:bodyPr wrap="square" rtlCol="0">
            <a:spAutoFit/>
          </a:bodyPr>
          <a:lstStyle/>
          <a:p>
            <a:pPr algn="just"/>
            <a:r>
              <a:rPr lang="fr-FR" dirty="0"/>
              <a:t>P</a:t>
            </a:r>
            <a:r>
              <a:rPr lang="fr-FR" dirty="0" smtClean="0"/>
              <a:t>our la deuxième année consécutive, l’établissement a répondu à un appel à projet pour l’aventure « Chorale intergénérationnelle ».</a:t>
            </a:r>
          </a:p>
          <a:p>
            <a:pPr algn="just"/>
            <a:endParaRPr lang="fr-FR" dirty="0"/>
          </a:p>
          <a:p>
            <a:pPr algn="just"/>
            <a:r>
              <a:rPr lang="fr-FR" dirty="0" smtClean="0"/>
              <a:t>C’est avec plaisir que les résidents ont retrouvé une trentaine d’élèves de l’école primaire de Creney, sans oublier Yves, Damien et Mathis du groupe Vice-Vers-Love pour nous accompagner pendant les séances de répétitions de chants.</a:t>
            </a:r>
          </a:p>
          <a:p>
            <a:pPr algn="just"/>
            <a:r>
              <a:rPr lang="fr-FR" dirty="0" smtClean="0"/>
              <a:t>Les séances commencent par des échauffements des zygomatiques et des </a:t>
            </a:r>
            <a:r>
              <a:rPr lang="fr-FR" dirty="0"/>
              <a:t>c</a:t>
            </a:r>
            <a:r>
              <a:rPr lang="fr-FR" dirty="0" smtClean="0"/>
              <a:t>ordes vocales. Puis la répétition des chansons a lieu sans oublier la séance de percussions.</a:t>
            </a:r>
          </a:p>
          <a:p>
            <a:pPr algn="just"/>
            <a:endParaRPr lang="fr-FR" dirty="0"/>
          </a:p>
          <a:p>
            <a:pPr algn="just"/>
            <a:r>
              <a:rPr lang="fr-FR" dirty="0" smtClean="0"/>
              <a:t>La chorale se retrouve une fois par mois pour le récital des deux chansons qui seront présentées par notre groupe « les bleues » le 9 avril à l’Espace </a:t>
            </a:r>
            <a:r>
              <a:rPr lang="fr-FR" dirty="0" err="1" smtClean="0"/>
              <a:t>Argence</a:t>
            </a:r>
            <a:r>
              <a:rPr lang="fr-FR" dirty="0" smtClean="0"/>
              <a:t> auprès de cinq autres groupes constitués d’EHPAD et d’écoles primaires.</a:t>
            </a:r>
            <a:endParaRPr lang="fr-FR" dirty="0"/>
          </a:p>
        </p:txBody>
      </p:sp>
      <p:sp>
        <p:nvSpPr>
          <p:cNvPr id="15" name="ZoneTexte 14"/>
          <p:cNvSpPr txBox="1"/>
          <p:nvPr/>
        </p:nvSpPr>
        <p:spPr>
          <a:xfrm flipH="1">
            <a:off x="-180000" y="3957606"/>
            <a:ext cx="653388" cy="646331"/>
          </a:xfrm>
          <a:prstGeom prst="rect">
            <a:avLst/>
          </a:prstGeom>
          <a:noFill/>
        </p:spPr>
        <p:txBody>
          <a:bodyPr wrap="square" rtlCol="0">
            <a:spAutoFit/>
          </a:bodyPr>
          <a:lstStyle/>
          <a:p>
            <a:r>
              <a:rPr lang="fr-FR" dirty="0" smtClean="0"/>
              <a:t>.</a:t>
            </a:r>
          </a:p>
          <a:p>
            <a:r>
              <a:rPr lang="fr-FR" dirty="0" smtClean="0"/>
              <a:t> </a:t>
            </a:r>
            <a:endParaRPr lang="fr-FR" dirty="0"/>
          </a:p>
        </p:txBody>
      </p:sp>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0541" y="7925175"/>
            <a:ext cx="4774465" cy="2204679"/>
          </a:xfrm>
          <a:prstGeom prst="rect">
            <a:avLst/>
          </a:prstGeom>
        </p:spPr>
      </p:pic>
      <p:pic>
        <p:nvPicPr>
          <p:cNvPr id="5" name="Imag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2620" y="1753063"/>
            <a:ext cx="3661560" cy="1690779"/>
          </a:xfrm>
          <a:prstGeom prst="rect">
            <a:avLst/>
          </a:prstGeom>
        </p:spPr>
      </p:pic>
    </p:spTree>
    <p:extLst>
      <p:ext uri="{BB962C8B-B14F-4D97-AF65-F5344CB8AC3E}">
        <p14:creationId xmlns:p14="http://schemas.microsoft.com/office/powerpoint/2010/main" val="90814260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523300" y="138212"/>
            <a:ext cx="3798137" cy="298730"/>
          </a:xfrm>
          <a:prstGeom prst="rect">
            <a:avLst/>
          </a:prstGeom>
        </p:spPr>
      </p:pic>
      <p:pic>
        <p:nvPicPr>
          <p:cNvPr id="11" name="Image 10"/>
          <p:cNvPicPr>
            <a:picLocks noChangeAspect="1"/>
          </p:cNvPicPr>
          <p:nvPr/>
        </p:nvPicPr>
        <p:blipFill>
          <a:blip r:embed="rId3"/>
          <a:stretch>
            <a:fillRect/>
          </a:stretch>
        </p:blipFill>
        <p:spPr>
          <a:xfrm>
            <a:off x="5622603" y="53345"/>
            <a:ext cx="1627773" cy="463336"/>
          </a:xfrm>
          <a:prstGeom prst="rect">
            <a:avLst/>
          </a:prstGeom>
        </p:spPr>
      </p:pic>
      <p:pic>
        <p:nvPicPr>
          <p:cNvPr id="12" name="Image 11"/>
          <p:cNvPicPr>
            <a:picLocks noChangeAspect="1"/>
          </p:cNvPicPr>
          <p:nvPr/>
        </p:nvPicPr>
        <p:blipFill>
          <a:blip r:embed="rId4"/>
          <a:stretch>
            <a:fillRect/>
          </a:stretch>
        </p:blipFill>
        <p:spPr>
          <a:xfrm>
            <a:off x="3415227" y="10174097"/>
            <a:ext cx="371888" cy="365792"/>
          </a:xfrm>
          <a:prstGeom prst="rect">
            <a:avLst/>
          </a:prstGeom>
        </p:spPr>
      </p:pic>
      <p:sp>
        <p:nvSpPr>
          <p:cNvPr id="13" name="ZoneTexte 12"/>
          <p:cNvSpPr txBox="1"/>
          <p:nvPr/>
        </p:nvSpPr>
        <p:spPr>
          <a:xfrm>
            <a:off x="3415227" y="10174097"/>
            <a:ext cx="371888" cy="646331"/>
          </a:xfrm>
          <a:prstGeom prst="rect">
            <a:avLst/>
          </a:prstGeom>
          <a:noFill/>
        </p:spPr>
        <p:txBody>
          <a:bodyPr wrap="square" rtlCol="0">
            <a:spAutoFit/>
          </a:bodyPr>
          <a:lstStyle/>
          <a:p>
            <a:r>
              <a:rPr lang="fr-FR" dirty="0">
                <a:solidFill>
                  <a:schemeClr val="bg1"/>
                </a:solidFill>
              </a:rPr>
              <a:t>5</a:t>
            </a:r>
            <a:r>
              <a:rPr lang="fr-FR" dirty="0" smtClean="0">
                <a:solidFill>
                  <a:schemeClr val="bg1"/>
                </a:solidFill>
              </a:rPr>
              <a:t>7</a:t>
            </a:r>
            <a:endParaRPr lang="fr-FR" dirty="0">
              <a:solidFill>
                <a:schemeClr val="bg1"/>
              </a:solidFill>
            </a:endParaRPr>
          </a:p>
        </p:txBody>
      </p:sp>
      <p:sp>
        <p:nvSpPr>
          <p:cNvPr id="2" name="ZoneTexte 1"/>
          <p:cNvSpPr txBox="1"/>
          <p:nvPr/>
        </p:nvSpPr>
        <p:spPr>
          <a:xfrm>
            <a:off x="523300" y="436942"/>
            <a:ext cx="2316882" cy="261610"/>
          </a:xfrm>
          <a:prstGeom prst="rect">
            <a:avLst/>
          </a:prstGeom>
          <a:noFill/>
        </p:spPr>
        <p:txBody>
          <a:bodyPr wrap="square" rtlCol="0">
            <a:spAutoFit/>
          </a:bodyPr>
          <a:lstStyle/>
          <a:p>
            <a:r>
              <a:rPr lang="fr-FR" sz="1100" b="1" dirty="0" smtClean="0">
                <a:solidFill>
                  <a:srgbClr val="C00000"/>
                </a:solidFill>
                <a:latin typeface="+mj-lt"/>
              </a:rPr>
              <a:t>Janvier, février 2026</a:t>
            </a:r>
            <a:endParaRPr lang="fr-FR" sz="1100" b="1" dirty="0">
              <a:solidFill>
                <a:srgbClr val="C00000"/>
              </a:solidFill>
              <a:latin typeface="+mj-lt"/>
            </a:endParaRPr>
          </a:p>
        </p:txBody>
      </p:sp>
      <p:pic>
        <p:nvPicPr>
          <p:cNvPr id="3" name="Image 2"/>
          <p:cNvPicPr>
            <a:picLocks noChangeAspect="1"/>
          </p:cNvPicPr>
          <p:nvPr/>
        </p:nvPicPr>
        <p:blipFill>
          <a:blip r:embed="rId5"/>
          <a:stretch>
            <a:fillRect/>
          </a:stretch>
        </p:blipFill>
        <p:spPr>
          <a:xfrm>
            <a:off x="224914" y="853429"/>
            <a:ext cx="1127858" cy="1146147"/>
          </a:xfrm>
          <a:prstGeom prst="rect">
            <a:avLst/>
          </a:prstGeom>
        </p:spPr>
      </p:pic>
      <p:pic>
        <p:nvPicPr>
          <p:cNvPr id="5" name="Image 4"/>
          <p:cNvPicPr>
            <a:picLocks noChangeAspect="1"/>
          </p:cNvPicPr>
          <p:nvPr/>
        </p:nvPicPr>
        <p:blipFill>
          <a:blip r:embed="rId6"/>
          <a:stretch>
            <a:fillRect/>
          </a:stretch>
        </p:blipFill>
        <p:spPr>
          <a:xfrm>
            <a:off x="523300" y="1112532"/>
            <a:ext cx="6834208" cy="627942"/>
          </a:xfrm>
          <a:prstGeom prst="rect">
            <a:avLst/>
          </a:prstGeom>
        </p:spPr>
      </p:pic>
      <p:sp>
        <p:nvSpPr>
          <p:cNvPr id="10" name="ZoneTexte 9"/>
          <p:cNvSpPr txBox="1"/>
          <p:nvPr/>
        </p:nvSpPr>
        <p:spPr>
          <a:xfrm>
            <a:off x="3181102" y="3805323"/>
            <a:ext cx="3969294" cy="369332"/>
          </a:xfrm>
          <a:prstGeom prst="rect">
            <a:avLst/>
          </a:prstGeom>
          <a:noFill/>
        </p:spPr>
        <p:txBody>
          <a:bodyPr wrap="square" rtlCol="0">
            <a:spAutoFit/>
          </a:bodyPr>
          <a:lstStyle/>
          <a:p>
            <a:r>
              <a:rPr lang="fr-FR" dirty="0" smtClean="0"/>
              <a:t>.</a:t>
            </a:r>
          </a:p>
        </p:txBody>
      </p:sp>
      <p:sp>
        <p:nvSpPr>
          <p:cNvPr id="4" name="ZoneTexte 3"/>
          <p:cNvSpPr txBox="1"/>
          <p:nvPr/>
        </p:nvSpPr>
        <p:spPr>
          <a:xfrm>
            <a:off x="1381540" y="1234413"/>
            <a:ext cx="5341989" cy="430887"/>
          </a:xfrm>
          <a:prstGeom prst="rect">
            <a:avLst/>
          </a:prstGeom>
          <a:noFill/>
        </p:spPr>
        <p:txBody>
          <a:bodyPr wrap="square" rtlCol="0">
            <a:spAutoFit/>
          </a:bodyPr>
          <a:lstStyle/>
          <a:p>
            <a:r>
              <a:rPr lang="fr-FR" sz="2200" b="1" dirty="0" smtClean="0">
                <a:solidFill>
                  <a:schemeClr val="bg1"/>
                </a:solidFill>
              </a:rPr>
              <a:t>LE MUSEE D ERVY LE CHATEL</a:t>
            </a:r>
            <a:endParaRPr lang="fr-FR" sz="2200" b="1" dirty="0">
              <a:solidFill>
                <a:schemeClr val="bg1"/>
              </a:solidFill>
            </a:endParaRPr>
          </a:p>
        </p:txBody>
      </p:sp>
      <p:sp>
        <p:nvSpPr>
          <p:cNvPr id="7" name="ZoneTexte 6"/>
          <p:cNvSpPr txBox="1"/>
          <p:nvPr/>
        </p:nvSpPr>
        <p:spPr>
          <a:xfrm>
            <a:off x="224914" y="6503060"/>
            <a:ext cx="2615268" cy="369332"/>
          </a:xfrm>
          <a:prstGeom prst="rect">
            <a:avLst/>
          </a:prstGeom>
          <a:noFill/>
        </p:spPr>
        <p:txBody>
          <a:bodyPr wrap="square" rtlCol="0">
            <a:spAutoFit/>
          </a:bodyPr>
          <a:lstStyle/>
          <a:p>
            <a:endParaRPr lang="fr-FR" dirty="0"/>
          </a:p>
        </p:txBody>
      </p:sp>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546" y="1884962"/>
            <a:ext cx="5016869" cy="2316613"/>
          </a:xfrm>
          <a:prstGeom prst="rect">
            <a:avLst/>
          </a:prstGeom>
        </p:spPr>
      </p:pic>
      <p:pic>
        <p:nvPicPr>
          <p:cNvPr id="15" name="Image 14"/>
          <p:cNvPicPr>
            <a:picLocks noChangeAspect="1"/>
          </p:cNvPicPr>
          <p:nvPr/>
        </p:nvPicPr>
        <p:blipFill rotWithShape="1">
          <a:blip r:embed="rId8" cstate="print">
            <a:extLst>
              <a:ext uri="{28A0092B-C50C-407E-A947-70E740481C1C}">
                <a14:useLocalDpi xmlns:a14="http://schemas.microsoft.com/office/drawing/2010/main" val="0"/>
              </a:ext>
            </a:extLst>
          </a:blip>
          <a:srcRect b="12405"/>
          <a:stretch/>
        </p:blipFill>
        <p:spPr>
          <a:xfrm>
            <a:off x="1037515" y="6607795"/>
            <a:ext cx="1976418" cy="3749198"/>
          </a:xfrm>
          <a:prstGeom prst="rect">
            <a:avLst/>
          </a:prstGeom>
        </p:spPr>
      </p:pic>
      <p:sp>
        <p:nvSpPr>
          <p:cNvPr id="17" name="ZoneTexte 16"/>
          <p:cNvSpPr txBox="1"/>
          <p:nvPr/>
        </p:nvSpPr>
        <p:spPr>
          <a:xfrm>
            <a:off x="523300" y="4346063"/>
            <a:ext cx="6545363" cy="2031325"/>
          </a:xfrm>
          <a:prstGeom prst="rect">
            <a:avLst/>
          </a:prstGeom>
          <a:noFill/>
        </p:spPr>
        <p:txBody>
          <a:bodyPr wrap="square" rtlCol="0">
            <a:spAutoFit/>
          </a:bodyPr>
          <a:lstStyle/>
          <a:p>
            <a:pPr algn="just"/>
            <a:r>
              <a:rPr lang="fr-FR" dirty="0" smtClean="0"/>
              <a:t>Quelle surprise pour les résidentes de prendre le </a:t>
            </a:r>
            <a:r>
              <a:rPr lang="fr-FR" dirty="0" err="1" smtClean="0"/>
              <a:t>mini-bus</a:t>
            </a:r>
            <a:r>
              <a:rPr lang="fr-FR" dirty="0" smtClean="0"/>
              <a:t> pour une sortie à </a:t>
            </a:r>
            <a:r>
              <a:rPr lang="fr-FR" dirty="0" err="1" smtClean="0"/>
              <a:t>Ervy</a:t>
            </a:r>
            <a:r>
              <a:rPr lang="fr-FR" dirty="0" smtClean="0"/>
              <a:t> le Châtel, citée de vitrail.</a:t>
            </a:r>
          </a:p>
          <a:p>
            <a:pPr algn="just"/>
            <a:r>
              <a:rPr lang="fr-FR" dirty="0" smtClean="0"/>
              <a:t>Située aux confins de de la Bourgogne et de la Champagne, nous nous rendons à la maison de vitrail d’Armance, ancienne prison pour hommes et femmes.</a:t>
            </a:r>
          </a:p>
          <a:p>
            <a:pPr algn="just"/>
            <a:r>
              <a:rPr lang="fr-FR" dirty="0" smtClean="0"/>
              <a:t>Ce lieu nous a fait découvrir les gestes et le savoir-faire des artistes travaillant le verre et l’histoire du vitrail.</a:t>
            </a:r>
            <a:endParaRPr lang="fr-FR" dirty="0"/>
          </a:p>
        </p:txBody>
      </p:sp>
      <p:sp>
        <p:nvSpPr>
          <p:cNvPr id="18" name="ZoneTexte 17"/>
          <p:cNvSpPr txBox="1"/>
          <p:nvPr/>
        </p:nvSpPr>
        <p:spPr>
          <a:xfrm>
            <a:off x="3926541" y="6607795"/>
            <a:ext cx="3323835" cy="2308324"/>
          </a:xfrm>
          <a:prstGeom prst="rect">
            <a:avLst/>
          </a:prstGeom>
          <a:noFill/>
        </p:spPr>
        <p:txBody>
          <a:bodyPr wrap="square" rtlCol="0">
            <a:spAutoFit/>
          </a:bodyPr>
          <a:lstStyle/>
          <a:p>
            <a:r>
              <a:rPr lang="fr-FR" dirty="0" smtClean="0"/>
              <a:t>Le conférencier nous a délivré les plus grands secrets du vitrail dit « les Sibylles.» L’explication du vitrail nous a permis de comprendre à quelle point la vie politique et la vie religieuse étaient liées au moyen Age.</a:t>
            </a:r>
            <a:endParaRPr lang="fr-FR" dirty="0"/>
          </a:p>
        </p:txBody>
      </p:sp>
      <p:sp>
        <p:nvSpPr>
          <p:cNvPr id="6" name="Ellipse 5"/>
          <p:cNvSpPr/>
          <p:nvPr/>
        </p:nvSpPr>
        <p:spPr>
          <a:xfrm>
            <a:off x="1542488" y="2939202"/>
            <a:ext cx="321871" cy="3700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9"/>
          <a:stretch>
            <a:fillRect/>
          </a:stretch>
        </p:blipFill>
        <p:spPr>
          <a:xfrm>
            <a:off x="2666431" y="2474328"/>
            <a:ext cx="347502" cy="396274"/>
          </a:xfrm>
          <a:prstGeom prst="rect">
            <a:avLst/>
          </a:prstGeom>
        </p:spPr>
      </p:pic>
    </p:spTree>
    <p:extLst>
      <p:ext uri="{BB962C8B-B14F-4D97-AF65-F5344CB8AC3E}">
        <p14:creationId xmlns:p14="http://schemas.microsoft.com/office/powerpoint/2010/main" val="48882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1"/>
          <p:cNvGrpSpPr/>
          <p:nvPr/>
        </p:nvGrpSpPr>
        <p:grpSpPr>
          <a:xfrm>
            <a:off x="0" y="767595"/>
            <a:ext cx="1087369" cy="1108045"/>
            <a:chOff x="146520" y="839880"/>
            <a:chExt cx="847080" cy="824040"/>
          </a:xfrm>
        </p:grpSpPr>
        <p:sp>
          <p:nvSpPr>
            <p:cNvPr id="97" name="CustomShape 2"/>
            <p:cNvSpPr/>
            <p:nvPr/>
          </p:nvSpPr>
          <p:spPr>
            <a:xfrm>
              <a:off x="165960" y="87012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98" name="Image 24" descr="domusVi_fondempreinte_blanc.png"/>
            <p:cNvPicPr/>
            <p:nvPr/>
          </p:nvPicPr>
          <p:blipFill>
            <a:blip r:embed="rId2"/>
            <a:stretch/>
          </p:blipFill>
          <p:spPr>
            <a:xfrm>
              <a:off x="146520" y="839880"/>
              <a:ext cx="847080" cy="824040"/>
            </a:xfrm>
            <a:prstGeom prst="rect">
              <a:avLst/>
            </a:prstGeom>
            <a:ln w="0">
              <a:noFill/>
            </a:ln>
          </p:spPr>
        </p:pic>
      </p:grpSp>
      <p:pic>
        <p:nvPicPr>
          <p:cNvPr id="99" name="Image 36" descr="domusVi_fondempreinte_rouge_transparent copie.png"/>
          <p:cNvPicPr/>
          <p:nvPr/>
        </p:nvPicPr>
        <p:blipFill>
          <a:blip r:embed="rId3"/>
          <a:stretch/>
        </p:blipFill>
        <p:spPr>
          <a:xfrm>
            <a:off x="3591720" y="10231920"/>
            <a:ext cx="372240" cy="365760"/>
          </a:xfrm>
          <a:prstGeom prst="rect">
            <a:avLst/>
          </a:prstGeom>
          <a:ln w="0">
            <a:noFill/>
          </a:ln>
        </p:spPr>
      </p:pic>
      <p:pic>
        <p:nvPicPr>
          <p:cNvPr id="100" name="Image 35" descr="DomusVi_logo_coul_baseline_HD.jpg"/>
          <p:cNvPicPr/>
          <p:nvPr/>
        </p:nvPicPr>
        <p:blipFill>
          <a:blip r:embed="rId4"/>
          <a:stretch/>
        </p:blipFill>
        <p:spPr>
          <a:xfrm>
            <a:off x="5670000" y="236160"/>
            <a:ext cx="1626120" cy="466920"/>
          </a:xfrm>
          <a:prstGeom prst="rect">
            <a:avLst/>
          </a:prstGeom>
          <a:ln w="0">
            <a:noFill/>
          </a:ln>
        </p:spPr>
      </p:pic>
      <p:sp>
        <p:nvSpPr>
          <p:cNvPr id="101" name="CustomShape 3"/>
          <p:cNvSpPr/>
          <p:nvPr/>
        </p:nvSpPr>
        <p:spPr>
          <a:xfrm>
            <a:off x="543222" y="1023822"/>
            <a:ext cx="6832440" cy="626400"/>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endParaRPr lang="fr-FR" sz="2200" b="1" strike="noStrike" spc="-1" dirty="0">
              <a:solidFill>
                <a:schemeClr val="bg1"/>
              </a:solidFill>
              <a:latin typeface="Arial"/>
            </a:endParaRPr>
          </a:p>
        </p:txBody>
      </p:sp>
      <p:pic>
        <p:nvPicPr>
          <p:cNvPr id="102" name="Image 20" descr="domusVi_fondempreinte_rouge_transparent copie.png"/>
          <p:cNvPicPr/>
          <p:nvPr/>
        </p:nvPicPr>
        <p:blipFill>
          <a:blip r:embed="rId3"/>
          <a:stretch/>
        </p:blipFill>
        <p:spPr>
          <a:xfrm>
            <a:off x="3591720" y="10231920"/>
            <a:ext cx="372240" cy="365760"/>
          </a:xfrm>
          <a:prstGeom prst="rect">
            <a:avLst/>
          </a:prstGeom>
          <a:ln w="0">
            <a:noFill/>
          </a:ln>
        </p:spPr>
      </p:pic>
      <p:sp>
        <p:nvSpPr>
          <p:cNvPr id="103" name="CustomShape 4"/>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F81990B9-AAE6-4D65-98CA-E94D12E4DDB1}" type="slidenum">
              <a:rPr lang="fr-FR" sz="1400" b="1" strike="noStrike" spc="-1">
                <a:solidFill>
                  <a:srgbClr val="FFFFFF"/>
                </a:solidFill>
                <a:latin typeface="Arial"/>
                <a:ea typeface="ＭＳ Ｐゴシック"/>
              </a:rPr>
              <a:t>6</a:t>
            </a:fld>
            <a:endParaRPr lang="fr-FR" sz="1400" b="0" strike="noStrike" spc="-1">
              <a:latin typeface="Arial"/>
            </a:endParaRPr>
          </a:p>
        </p:txBody>
      </p:sp>
      <p:sp>
        <p:nvSpPr>
          <p:cNvPr id="104" name="CustomShape 5"/>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105" name="CustomShape 6"/>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2026</a:t>
            </a:r>
            <a:endParaRPr lang="fr-FR" sz="1100" b="0" strike="noStrike" spc="-1" dirty="0">
              <a:solidFill>
                <a:srgbClr val="C00000"/>
              </a:solidFill>
              <a:latin typeface="Arial"/>
            </a:endParaRPr>
          </a:p>
        </p:txBody>
      </p:sp>
      <p:sp>
        <p:nvSpPr>
          <p:cNvPr id="109" name="CustomShape 10"/>
          <p:cNvSpPr/>
          <p:nvPr/>
        </p:nvSpPr>
        <p:spPr>
          <a:xfrm>
            <a:off x="3199320" y="9623880"/>
            <a:ext cx="3479040" cy="361800"/>
          </a:xfrm>
          <a:prstGeom prst="rect">
            <a:avLst/>
          </a:prstGeom>
          <a:noFill/>
          <a:ln w="0">
            <a:noFill/>
          </a:ln>
        </p:spPr>
        <p:style>
          <a:lnRef idx="0">
            <a:scrgbClr r="0" g="0" b="0"/>
          </a:lnRef>
          <a:fillRef idx="0">
            <a:scrgbClr r="0" g="0" b="0"/>
          </a:fillRef>
          <a:effectRef idx="0">
            <a:scrgbClr r="0" g="0" b="0"/>
          </a:effectRef>
          <a:fontRef idx="minor"/>
        </p:style>
      </p:sp>
      <p:sp>
        <p:nvSpPr>
          <p:cNvPr id="110" name="CustomShape 11"/>
          <p:cNvSpPr/>
          <p:nvPr/>
        </p:nvSpPr>
        <p:spPr>
          <a:xfrm>
            <a:off x="180000" y="9360000"/>
            <a:ext cx="3053160" cy="33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0" i="1" strike="noStrike" spc="-1">
                <a:solidFill>
                  <a:srgbClr val="C9211E"/>
                </a:solidFill>
                <a:latin typeface="Arial"/>
                <a:ea typeface="DejaVu Sans"/>
              </a:rPr>
              <a:t> </a:t>
            </a:r>
            <a:endParaRPr lang="fr-FR" sz="1800" b="0" strike="noStrike" spc="-1">
              <a:latin typeface="Arial"/>
            </a:endParaRPr>
          </a:p>
        </p:txBody>
      </p:sp>
      <p:sp>
        <p:nvSpPr>
          <p:cNvPr id="113" name="CustomShape 12"/>
          <p:cNvSpPr/>
          <p:nvPr/>
        </p:nvSpPr>
        <p:spPr>
          <a:xfrm>
            <a:off x="1952280" y="5775120"/>
            <a:ext cx="3056040" cy="34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2000" b="0" strike="noStrike" spc="-1" dirty="0">
              <a:latin typeface="Arial"/>
            </a:endParaRPr>
          </a:p>
        </p:txBody>
      </p:sp>
      <p:sp>
        <p:nvSpPr>
          <p:cNvPr id="2" name="ZoneTexte 1"/>
          <p:cNvSpPr txBox="1"/>
          <p:nvPr/>
        </p:nvSpPr>
        <p:spPr>
          <a:xfrm>
            <a:off x="1061490" y="1141961"/>
            <a:ext cx="5125172" cy="430887"/>
          </a:xfrm>
          <a:prstGeom prst="rect">
            <a:avLst/>
          </a:prstGeom>
          <a:noFill/>
        </p:spPr>
        <p:txBody>
          <a:bodyPr wrap="square" rtlCol="0">
            <a:spAutoFit/>
          </a:bodyPr>
          <a:lstStyle/>
          <a:p>
            <a:r>
              <a:rPr lang="fr-FR" sz="2200" b="1" dirty="0" smtClean="0">
                <a:solidFill>
                  <a:schemeClr val="bg1"/>
                </a:solidFill>
              </a:rPr>
              <a:t>CARNAVAL</a:t>
            </a:r>
            <a:endParaRPr lang="fr-FR" sz="2200" b="1" dirty="0">
              <a:solidFill>
                <a:schemeClr val="bg1"/>
              </a:solidFill>
            </a:endParaRPr>
          </a:p>
        </p:txBody>
      </p:sp>
      <p:sp>
        <p:nvSpPr>
          <p:cNvPr id="7" name="ZoneTexte 6"/>
          <p:cNvSpPr txBox="1"/>
          <p:nvPr/>
        </p:nvSpPr>
        <p:spPr>
          <a:xfrm>
            <a:off x="-3073076" y="5590454"/>
            <a:ext cx="2514261" cy="369332"/>
          </a:xfrm>
          <a:prstGeom prst="rect">
            <a:avLst/>
          </a:prstGeom>
          <a:noFill/>
        </p:spPr>
        <p:txBody>
          <a:bodyPr wrap="square" rtlCol="0">
            <a:spAutoFit/>
          </a:bodyPr>
          <a:lstStyle/>
          <a:p>
            <a:pPr algn="ctr"/>
            <a:r>
              <a:rPr lang="fr-FR" dirty="0" smtClean="0"/>
              <a:t>. </a:t>
            </a:r>
            <a:endParaRPr lang="fr-FR" dirty="0"/>
          </a:p>
        </p:txBody>
      </p:sp>
      <p:sp>
        <p:nvSpPr>
          <p:cNvPr id="9" name="ZoneTexte 8"/>
          <p:cNvSpPr txBox="1"/>
          <p:nvPr/>
        </p:nvSpPr>
        <p:spPr>
          <a:xfrm>
            <a:off x="543222" y="1860144"/>
            <a:ext cx="6314777" cy="369332"/>
          </a:xfrm>
          <a:prstGeom prst="rect">
            <a:avLst/>
          </a:prstGeom>
          <a:noFill/>
        </p:spPr>
        <p:txBody>
          <a:bodyPr wrap="square" rtlCol="0">
            <a:spAutoFit/>
          </a:bodyPr>
          <a:lstStyle/>
          <a:p>
            <a:pPr algn="just"/>
            <a:r>
              <a:rPr lang="fr-FR" i="1" dirty="0" smtClean="0"/>
              <a:t>.</a:t>
            </a:r>
            <a:endParaRPr lang="fr-FR" i="1" dirty="0"/>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54" y="7395558"/>
            <a:ext cx="5114285" cy="2361596"/>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l="12980"/>
          <a:stretch/>
        </p:blipFill>
        <p:spPr>
          <a:xfrm>
            <a:off x="3341601" y="1832629"/>
            <a:ext cx="4106955" cy="2179315"/>
          </a:xfrm>
          <a:prstGeom prst="rect">
            <a:avLst/>
          </a:prstGeom>
        </p:spPr>
      </p:pic>
      <p:pic>
        <p:nvPicPr>
          <p:cNvPr id="5" name="Image 4"/>
          <p:cNvPicPr>
            <a:picLocks noChangeAspect="1"/>
          </p:cNvPicPr>
          <p:nvPr/>
        </p:nvPicPr>
        <p:blipFill rotWithShape="1">
          <a:blip r:embed="rId7" cstate="print">
            <a:extLst>
              <a:ext uri="{28A0092B-C50C-407E-A947-70E740481C1C}">
                <a14:useLocalDpi xmlns:a14="http://schemas.microsoft.com/office/drawing/2010/main" val="0"/>
              </a:ext>
            </a:extLst>
          </a:blip>
          <a:srcRect l="9503" r="5308"/>
          <a:stretch/>
        </p:blipFill>
        <p:spPr>
          <a:xfrm>
            <a:off x="3341601" y="4175059"/>
            <a:ext cx="4172858" cy="2261866"/>
          </a:xfrm>
          <a:prstGeom prst="rect">
            <a:avLst/>
          </a:prstGeom>
        </p:spPr>
      </p:pic>
      <p:sp>
        <p:nvSpPr>
          <p:cNvPr id="8" name="ZoneTexte 7"/>
          <p:cNvSpPr txBox="1"/>
          <p:nvPr/>
        </p:nvSpPr>
        <p:spPr>
          <a:xfrm>
            <a:off x="180000" y="1875640"/>
            <a:ext cx="3019320" cy="5355312"/>
          </a:xfrm>
          <a:prstGeom prst="rect">
            <a:avLst/>
          </a:prstGeom>
          <a:noFill/>
        </p:spPr>
        <p:txBody>
          <a:bodyPr wrap="square" rtlCol="0">
            <a:spAutoFit/>
          </a:bodyPr>
          <a:lstStyle/>
          <a:p>
            <a:pPr algn="just"/>
            <a:r>
              <a:rPr lang="fr-FR" dirty="0" smtClean="0"/>
              <a:t>La fête des fous est venue chambouler le quotidien à la résidence le mercredi 18 février. Les couleurs ont égaillé et transformé le climat morose de cette fin d’hiver.</a:t>
            </a:r>
          </a:p>
          <a:p>
            <a:r>
              <a:rPr lang="fr-FR" dirty="0" smtClean="0"/>
              <a:t>Pour un jour, les fonctions ont été remplacées par des costumes révélant les inspirations les plus  secrètes.</a:t>
            </a:r>
          </a:p>
          <a:p>
            <a:r>
              <a:rPr lang="fr-FR" dirty="0" smtClean="0"/>
              <a:t>Bien entendu, cette journée n’aurait pas pu être parfaite sans les merveilleux beignets confectionnés par Jérôme et Brice. Un véritable régal apprécié de tous.</a:t>
            </a:r>
            <a:endParaRPr lang="fr-FR" dirty="0"/>
          </a:p>
        </p:txBody>
      </p:sp>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t="18984" b="21524"/>
          <a:stretch/>
        </p:blipFill>
        <p:spPr>
          <a:xfrm>
            <a:off x="5290892" y="7046259"/>
            <a:ext cx="2141108" cy="2758521"/>
          </a:xfrm>
          <a:prstGeom prst="rect">
            <a:avLst/>
          </a:prstGeom>
        </p:spPr>
      </p:pic>
      <p:pic>
        <p:nvPicPr>
          <p:cNvPr id="6" name="Image 5"/>
          <p:cNvPicPr>
            <a:picLocks noChangeAspect="1"/>
          </p:cNvPicPr>
          <p:nvPr/>
        </p:nvPicPr>
        <p:blipFill>
          <a:blip r:embed="rId9"/>
          <a:stretch>
            <a:fillRect/>
          </a:stretch>
        </p:blipFill>
        <p:spPr>
          <a:xfrm>
            <a:off x="5670000" y="5163038"/>
            <a:ext cx="347502" cy="396274"/>
          </a:xfrm>
          <a:prstGeom prst="rect">
            <a:avLst/>
          </a:prstGeom>
        </p:spPr>
      </p:pic>
      <p:pic>
        <p:nvPicPr>
          <p:cNvPr id="10" name="Image 9"/>
          <p:cNvPicPr>
            <a:picLocks noChangeAspect="1"/>
          </p:cNvPicPr>
          <p:nvPr/>
        </p:nvPicPr>
        <p:blipFill>
          <a:blip r:embed="rId9"/>
          <a:stretch>
            <a:fillRect/>
          </a:stretch>
        </p:blipFill>
        <p:spPr>
          <a:xfrm>
            <a:off x="5843751" y="2383445"/>
            <a:ext cx="347502" cy="396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1"/>
          <p:cNvGrpSpPr/>
          <p:nvPr/>
        </p:nvGrpSpPr>
        <p:grpSpPr>
          <a:xfrm>
            <a:off x="0" y="767595"/>
            <a:ext cx="1087369" cy="1108045"/>
            <a:chOff x="146520" y="839880"/>
            <a:chExt cx="847080" cy="824040"/>
          </a:xfrm>
        </p:grpSpPr>
        <p:sp>
          <p:nvSpPr>
            <p:cNvPr id="97" name="CustomShape 2"/>
            <p:cNvSpPr/>
            <p:nvPr/>
          </p:nvSpPr>
          <p:spPr>
            <a:xfrm>
              <a:off x="165960" y="87012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98" name="Image 24" descr="domusVi_fondempreinte_blanc.png"/>
            <p:cNvPicPr/>
            <p:nvPr/>
          </p:nvPicPr>
          <p:blipFill>
            <a:blip r:embed="rId2"/>
            <a:stretch/>
          </p:blipFill>
          <p:spPr>
            <a:xfrm>
              <a:off x="146520" y="839880"/>
              <a:ext cx="847080" cy="824040"/>
            </a:xfrm>
            <a:prstGeom prst="rect">
              <a:avLst/>
            </a:prstGeom>
            <a:ln w="0">
              <a:noFill/>
            </a:ln>
          </p:spPr>
        </p:pic>
      </p:grpSp>
      <p:pic>
        <p:nvPicPr>
          <p:cNvPr id="99" name="Image 36" descr="domusVi_fondempreinte_rouge_transparent copie.png"/>
          <p:cNvPicPr/>
          <p:nvPr/>
        </p:nvPicPr>
        <p:blipFill>
          <a:blip r:embed="rId3"/>
          <a:stretch/>
        </p:blipFill>
        <p:spPr>
          <a:xfrm>
            <a:off x="3591720" y="10231920"/>
            <a:ext cx="372240" cy="365760"/>
          </a:xfrm>
          <a:prstGeom prst="rect">
            <a:avLst/>
          </a:prstGeom>
          <a:ln w="0">
            <a:noFill/>
          </a:ln>
        </p:spPr>
      </p:pic>
      <p:pic>
        <p:nvPicPr>
          <p:cNvPr id="100" name="Image 35" descr="DomusVi_logo_coul_baseline_HD.jpg"/>
          <p:cNvPicPr/>
          <p:nvPr/>
        </p:nvPicPr>
        <p:blipFill>
          <a:blip r:embed="rId4"/>
          <a:stretch/>
        </p:blipFill>
        <p:spPr>
          <a:xfrm>
            <a:off x="5670000" y="236160"/>
            <a:ext cx="1626120" cy="466920"/>
          </a:xfrm>
          <a:prstGeom prst="rect">
            <a:avLst/>
          </a:prstGeom>
          <a:ln w="0">
            <a:noFill/>
          </a:ln>
        </p:spPr>
      </p:pic>
      <p:sp>
        <p:nvSpPr>
          <p:cNvPr id="101" name="CustomShape 3"/>
          <p:cNvSpPr/>
          <p:nvPr/>
        </p:nvSpPr>
        <p:spPr>
          <a:xfrm>
            <a:off x="656401" y="920102"/>
            <a:ext cx="6906449" cy="808620"/>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endParaRPr lang="fr-FR" sz="2200" b="1" strike="noStrike" spc="-1" dirty="0">
              <a:solidFill>
                <a:schemeClr val="bg1"/>
              </a:solidFill>
              <a:latin typeface="Arial"/>
            </a:endParaRPr>
          </a:p>
        </p:txBody>
      </p:sp>
      <p:pic>
        <p:nvPicPr>
          <p:cNvPr id="102" name="Image 20" descr="domusVi_fondempreinte_rouge_transparent copie.png"/>
          <p:cNvPicPr/>
          <p:nvPr/>
        </p:nvPicPr>
        <p:blipFill>
          <a:blip r:embed="rId3"/>
          <a:stretch/>
        </p:blipFill>
        <p:spPr>
          <a:xfrm>
            <a:off x="3591720" y="10231920"/>
            <a:ext cx="372240" cy="365760"/>
          </a:xfrm>
          <a:prstGeom prst="rect">
            <a:avLst/>
          </a:prstGeom>
          <a:ln w="0">
            <a:noFill/>
          </a:ln>
        </p:spPr>
      </p:pic>
      <p:sp>
        <p:nvSpPr>
          <p:cNvPr id="103" name="CustomShape 4"/>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F81990B9-AAE6-4D65-98CA-E94D12E4DDB1}" type="slidenum">
              <a:rPr lang="fr-FR" sz="1400" b="1" strike="noStrike" spc="-1">
                <a:solidFill>
                  <a:srgbClr val="FFFFFF"/>
                </a:solidFill>
                <a:latin typeface="Arial"/>
                <a:ea typeface="ＭＳ Ｐゴシック"/>
              </a:rPr>
              <a:t>7</a:t>
            </a:fld>
            <a:endParaRPr lang="fr-FR" sz="1400" b="0" strike="noStrike" spc="-1">
              <a:latin typeface="Arial"/>
            </a:endParaRPr>
          </a:p>
        </p:txBody>
      </p:sp>
      <p:sp>
        <p:nvSpPr>
          <p:cNvPr id="104" name="CustomShape 5"/>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105" name="CustomShape 6"/>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2026</a:t>
            </a:r>
            <a:endParaRPr lang="fr-FR" sz="1100" b="0" strike="noStrike" spc="-1" dirty="0">
              <a:solidFill>
                <a:srgbClr val="C00000"/>
              </a:solidFill>
              <a:latin typeface="Arial"/>
            </a:endParaRPr>
          </a:p>
        </p:txBody>
      </p:sp>
      <p:sp>
        <p:nvSpPr>
          <p:cNvPr id="109" name="CustomShape 10"/>
          <p:cNvSpPr/>
          <p:nvPr/>
        </p:nvSpPr>
        <p:spPr>
          <a:xfrm>
            <a:off x="3199320" y="9623880"/>
            <a:ext cx="3479040" cy="361800"/>
          </a:xfrm>
          <a:prstGeom prst="rect">
            <a:avLst/>
          </a:prstGeom>
          <a:noFill/>
          <a:ln w="0">
            <a:noFill/>
          </a:ln>
        </p:spPr>
        <p:style>
          <a:lnRef idx="0">
            <a:scrgbClr r="0" g="0" b="0"/>
          </a:lnRef>
          <a:fillRef idx="0">
            <a:scrgbClr r="0" g="0" b="0"/>
          </a:fillRef>
          <a:effectRef idx="0">
            <a:scrgbClr r="0" g="0" b="0"/>
          </a:effectRef>
          <a:fontRef idx="minor"/>
        </p:style>
      </p:sp>
      <p:sp>
        <p:nvSpPr>
          <p:cNvPr id="110" name="CustomShape 11"/>
          <p:cNvSpPr/>
          <p:nvPr/>
        </p:nvSpPr>
        <p:spPr>
          <a:xfrm>
            <a:off x="180000" y="9360000"/>
            <a:ext cx="3053160" cy="33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0" i="1" strike="noStrike" spc="-1">
                <a:solidFill>
                  <a:srgbClr val="C9211E"/>
                </a:solidFill>
                <a:latin typeface="Arial"/>
                <a:ea typeface="DejaVu Sans"/>
              </a:rPr>
              <a:t> </a:t>
            </a:r>
            <a:endParaRPr lang="fr-FR" sz="1800" b="0" strike="noStrike" spc="-1">
              <a:latin typeface="Arial"/>
            </a:endParaRPr>
          </a:p>
        </p:txBody>
      </p:sp>
      <p:sp>
        <p:nvSpPr>
          <p:cNvPr id="113" name="CustomShape 12"/>
          <p:cNvSpPr/>
          <p:nvPr/>
        </p:nvSpPr>
        <p:spPr>
          <a:xfrm>
            <a:off x="1952280" y="5775120"/>
            <a:ext cx="3056040" cy="34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2000" b="0" strike="noStrike" spc="-1" dirty="0">
              <a:latin typeface="Arial"/>
            </a:endParaRPr>
          </a:p>
        </p:txBody>
      </p:sp>
      <p:sp>
        <p:nvSpPr>
          <p:cNvPr id="13" name="ZoneTexte 12"/>
          <p:cNvSpPr txBox="1"/>
          <p:nvPr/>
        </p:nvSpPr>
        <p:spPr>
          <a:xfrm>
            <a:off x="4779000" y="2118642"/>
            <a:ext cx="2517120" cy="369332"/>
          </a:xfrm>
          <a:prstGeom prst="rect">
            <a:avLst/>
          </a:prstGeom>
          <a:noFill/>
        </p:spPr>
        <p:txBody>
          <a:bodyPr wrap="square" rtlCol="0">
            <a:spAutoFit/>
          </a:bodyPr>
          <a:lstStyle/>
          <a:p>
            <a:pPr algn="ctr"/>
            <a:r>
              <a:rPr lang="fr-FR" dirty="0" smtClean="0"/>
              <a:t>.</a:t>
            </a:r>
          </a:p>
        </p:txBody>
      </p:sp>
      <p:sp>
        <p:nvSpPr>
          <p:cNvPr id="3" name="ZoneTexte 2"/>
          <p:cNvSpPr txBox="1"/>
          <p:nvPr/>
        </p:nvSpPr>
        <p:spPr>
          <a:xfrm>
            <a:off x="567923" y="2033109"/>
            <a:ext cx="6650954" cy="369332"/>
          </a:xfrm>
          <a:prstGeom prst="rect">
            <a:avLst/>
          </a:prstGeom>
          <a:noFill/>
        </p:spPr>
        <p:txBody>
          <a:bodyPr wrap="square" rtlCol="0">
            <a:spAutoFit/>
          </a:bodyPr>
          <a:lstStyle/>
          <a:p>
            <a:pPr algn="just"/>
            <a:r>
              <a:rPr lang="fr-FR" dirty="0" smtClean="0"/>
              <a:t>. </a:t>
            </a:r>
          </a:p>
        </p:txBody>
      </p:sp>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t="16505" b="10033"/>
          <a:stretch/>
        </p:blipFill>
        <p:spPr>
          <a:xfrm>
            <a:off x="5442338" y="2016098"/>
            <a:ext cx="1875598" cy="2983916"/>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t="13520" b="4283"/>
          <a:stretch/>
        </p:blipFill>
        <p:spPr>
          <a:xfrm>
            <a:off x="3661560" y="2020822"/>
            <a:ext cx="1673645" cy="2979192"/>
          </a:xfrm>
          <a:prstGeom prst="rect">
            <a:avLst/>
          </a:prstGeom>
        </p:spPr>
      </p:pic>
      <p:pic>
        <p:nvPicPr>
          <p:cNvPr id="5" name="Image 4"/>
          <p:cNvPicPr>
            <a:picLocks noChangeAspect="1"/>
          </p:cNvPicPr>
          <p:nvPr/>
        </p:nvPicPr>
        <p:blipFill rotWithShape="1">
          <a:blip r:embed="rId7" cstate="print">
            <a:extLst>
              <a:ext uri="{28A0092B-C50C-407E-A947-70E740481C1C}">
                <a14:useLocalDpi xmlns:a14="http://schemas.microsoft.com/office/drawing/2010/main" val="0"/>
              </a:ext>
            </a:extLst>
          </a:blip>
          <a:srcRect t="15908" b="6953"/>
          <a:stretch/>
        </p:blipFill>
        <p:spPr>
          <a:xfrm>
            <a:off x="1782867" y="2040576"/>
            <a:ext cx="1771560" cy="2959438"/>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084643"/>
            <a:ext cx="7562850" cy="3492257"/>
          </a:xfrm>
          <a:prstGeom prst="rect">
            <a:avLst/>
          </a:prstGeom>
        </p:spPr>
      </p:pic>
      <p:pic>
        <p:nvPicPr>
          <p:cNvPr id="7" name="Image 6"/>
          <p:cNvPicPr>
            <a:picLocks noChangeAspect="1"/>
          </p:cNvPicPr>
          <p:nvPr/>
        </p:nvPicPr>
        <p:blipFill rotWithShape="1">
          <a:blip r:embed="rId9" cstate="print">
            <a:extLst>
              <a:ext uri="{28A0092B-C50C-407E-A947-70E740481C1C}">
                <a14:useLocalDpi xmlns:a14="http://schemas.microsoft.com/office/drawing/2010/main" val="0"/>
              </a:ext>
            </a:extLst>
          </a:blip>
          <a:srcRect b="20321"/>
          <a:stretch/>
        </p:blipFill>
        <p:spPr>
          <a:xfrm>
            <a:off x="-1833" y="2050542"/>
            <a:ext cx="1709308" cy="2949471"/>
          </a:xfrm>
          <a:prstGeom prst="rect">
            <a:avLst/>
          </a:prstGeom>
        </p:spPr>
      </p:pic>
    </p:spTree>
    <p:extLst>
      <p:ext uri="{BB962C8B-B14F-4D97-AF65-F5344CB8AC3E}">
        <p14:creationId xmlns:p14="http://schemas.microsoft.com/office/powerpoint/2010/main" val="216827103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1"/>
          <p:cNvGrpSpPr/>
          <p:nvPr/>
        </p:nvGrpSpPr>
        <p:grpSpPr>
          <a:xfrm>
            <a:off x="0" y="767595"/>
            <a:ext cx="1087369" cy="1108045"/>
            <a:chOff x="146520" y="839880"/>
            <a:chExt cx="847080" cy="824040"/>
          </a:xfrm>
        </p:grpSpPr>
        <p:sp>
          <p:nvSpPr>
            <p:cNvPr id="97" name="CustomShape 2"/>
            <p:cNvSpPr/>
            <p:nvPr/>
          </p:nvSpPr>
          <p:spPr>
            <a:xfrm>
              <a:off x="165960" y="87012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98" name="Image 24" descr="domusVi_fondempreinte_blanc.png"/>
            <p:cNvPicPr/>
            <p:nvPr/>
          </p:nvPicPr>
          <p:blipFill>
            <a:blip r:embed="rId2"/>
            <a:stretch/>
          </p:blipFill>
          <p:spPr>
            <a:xfrm>
              <a:off x="146520" y="839880"/>
              <a:ext cx="847080" cy="824040"/>
            </a:xfrm>
            <a:prstGeom prst="rect">
              <a:avLst/>
            </a:prstGeom>
            <a:ln w="0">
              <a:noFill/>
            </a:ln>
          </p:spPr>
        </p:pic>
      </p:grpSp>
      <p:pic>
        <p:nvPicPr>
          <p:cNvPr id="99" name="Image 36" descr="domusVi_fondempreinte_rouge_transparent copie.png"/>
          <p:cNvPicPr/>
          <p:nvPr/>
        </p:nvPicPr>
        <p:blipFill>
          <a:blip r:embed="rId3"/>
          <a:stretch/>
        </p:blipFill>
        <p:spPr>
          <a:xfrm>
            <a:off x="3591720" y="10231920"/>
            <a:ext cx="372240" cy="365760"/>
          </a:xfrm>
          <a:prstGeom prst="rect">
            <a:avLst/>
          </a:prstGeom>
          <a:ln w="0">
            <a:noFill/>
          </a:ln>
        </p:spPr>
      </p:pic>
      <p:pic>
        <p:nvPicPr>
          <p:cNvPr id="100" name="Image 35" descr="DomusVi_logo_coul_baseline_HD.jpg"/>
          <p:cNvPicPr/>
          <p:nvPr/>
        </p:nvPicPr>
        <p:blipFill>
          <a:blip r:embed="rId4"/>
          <a:stretch/>
        </p:blipFill>
        <p:spPr>
          <a:xfrm>
            <a:off x="5670000" y="236160"/>
            <a:ext cx="1626120" cy="466920"/>
          </a:xfrm>
          <a:prstGeom prst="rect">
            <a:avLst/>
          </a:prstGeom>
          <a:ln w="0">
            <a:noFill/>
          </a:ln>
        </p:spPr>
      </p:pic>
      <p:sp>
        <p:nvSpPr>
          <p:cNvPr id="101" name="CustomShape 3"/>
          <p:cNvSpPr/>
          <p:nvPr/>
        </p:nvSpPr>
        <p:spPr>
          <a:xfrm>
            <a:off x="656401" y="920102"/>
            <a:ext cx="6906449" cy="808620"/>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endParaRPr lang="fr-FR" sz="2200" b="1" strike="noStrike" spc="-1" dirty="0">
              <a:solidFill>
                <a:schemeClr val="bg1"/>
              </a:solidFill>
              <a:latin typeface="Arial"/>
            </a:endParaRPr>
          </a:p>
        </p:txBody>
      </p:sp>
      <p:pic>
        <p:nvPicPr>
          <p:cNvPr id="102" name="Image 20" descr="domusVi_fondempreinte_rouge_transparent copie.png"/>
          <p:cNvPicPr/>
          <p:nvPr/>
        </p:nvPicPr>
        <p:blipFill>
          <a:blip r:embed="rId3"/>
          <a:stretch/>
        </p:blipFill>
        <p:spPr>
          <a:xfrm>
            <a:off x="3591720" y="10231920"/>
            <a:ext cx="372240" cy="365760"/>
          </a:xfrm>
          <a:prstGeom prst="rect">
            <a:avLst/>
          </a:prstGeom>
          <a:ln w="0">
            <a:noFill/>
          </a:ln>
        </p:spPr>
      </p:pic>
      <p:sp>
        <p:nvSpPr>
          <p:cNvPr id="103" name="CustomShape 4"/>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F81990B9-AAE6-4D65-98CA-E94D12E4DDB1}" type="slidenum">
              <a:rPr lang="fr-FR" sz="1400" b="1" strike="noStrike" spc="-1">
                <a:solidFill>
                  <a:srgbClr val="FFFFFF"/>
                </a:solidFill>
                <a:latin typeface="Arial"/>
                <a:ea typeface="ＭＳ Ｐゴシック"/>
              </a:rPr>
              <a:t>8</a:t>
            </a:fld>
            <a:endParaRPr lang="fr-FR" sz="1400" b="0" strike="noStrike" spc="-1">
              <a:latin typeface="Arial"/>
            </a:endParaRPr>
          </a:p>
        </p:txBody>
      </p:sp>
      <p:sp>
        <p:nvSpPr>
          <p:cNvPr id="104" name="CustomShape 5"/>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105" name="CustomShape 6"/>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 février 2026</a:t>
            </a:r>
            <a:endParaRPr lang="fr-FR" sz="1100" b="0" strike="noStrike" spc="-1" dirty="0">
              <a:solidFill>
                <a:srgbClr val="C00000"/>
              </a:solidFill>
              <a:latin typeface="Arial"/>
            </a:endParaRPr>
          </a:p>
        </p:txBody>
      </p:sp>
      <p:sp>
        <p:nvSpPr>
          <p:cNvPr id="109" name="CustomShape 10"/>
          <p:cNvSpPr/>
          <p:nvPr/>
        </p:nvSpPr>
        <p:spPr>
          <a:xfrm>
            <a:off x="3199320" y="9623880"/>
            <a:ext cx="3479040" cy="361800"/>
          </a:xfrm>
          <a:prstGeom prst="rect">
            <a:avLst/>
          </a:prstGeom>
          <a:noFill/>
          <a:ln w="0">
            <a:noFill/>
          </a:ln>
        </p:spPr>
        <p:style>
          <a:lnRef idx="0">
            <a:scrgbClr r="0" g="0" b="0"/>
          </a:lnRef>
          <a:fillRef idx="0">
            <a:scrgbClr r="0" g="0" b="0"/>
          </a:fillRef>
          <a:effectRef idx="0">
            <a:scrgbClr r="0" g="0" b="0"/>
          </a:effectRef>
          <a:fontRef idx="minor"/>
        </p:style>
      </p:sp>
      <p:sp>
        <p:nvSpPr>
          <p:cNvPr id="110" name="CustomShape 11"/>
          <p:cNvSpPr/>
          <p:nvPr/>
        </p:nvSpPr>
        <p:spPr>
          <a:xfrm>
            <a:off x="180000" y="9360000"/>
            <a:ext cx="3053160" cy="33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0" i="1" strike="noStrike" spc="-1">
                <a:solidFill>
                  <a:srgbClr val="C9211E"/>
                </a:solidFill>
                <a:latin typeface="Arial"/>
                <a:ea typeface="DejaVu Sans"/>
              </a:rPr>
              <a:t> </a:t>
            </a:r>
            <a:endParaRPr lang="fr-FR" sz="1800" b="0" strike="noStrike" spc="-1">
              <a:latin typeface="Arial"/>
            </a:endParaRPr>
          </a:p>
        </p:txBody>
      </p:sp>
      <p:sp>
        <p:nvSpPr>
          <p:cNvPr id="113" name="CustomShape 12"/>
          <p:cNvSpPr/>
          <p:nvPr/>
        </p:nvSpPr>
        <p:spPr>
          <a:xfrm>
            <a:off x="1952280" y="5775120"/>
            <a:ext cx="3056040" cy="34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2000" b="0" strike="noStrike" spc="-1" dirty="0">
              <a:latin typeface="Arial"/>
            </a:endParaRPr>
          </a:p>
        </p:txBody>
      </p:sp>
      <p:sp>
        <p:nvSpPr>
          <p:cNvPr id="2" name="ZoneTexte 1"/>
          <p:cNvSpPr txBox="1"/>
          <p:nvPr/>
        </p:nvSpPr>
        <p:spPr>
          <a:xfrm>
            <a:off x="871573" y="1093000"/>
            <a:ext cx="6559567" cy="430887"/>
          </a:xfrm>
          <a:prstGeom prst="rect">
            <a:avLst/>
          </a:prstGeom>
          <a:noFill/>
        </p:spPr>
        <p:txBody>
          <a:bodyPr wrap="square" rtlCol="0">
            <a:spAutoFit/>
          </a:bodyPr>
          <a:lstStyle/>
          <a:p>
            <a:r>
              <a:rPr lang="fr-FR" sz="2200" b="1" dirty="0" smtClean="0">
                <a:solidFill>
                  <a:schemeClr val="bg1"/>
                </a:solidFill>
              </a:rPr>
              <a:t>SORTIE AU LAC</a:t>
            </a:r>
            <a:endParaRPr lang="fr-FR" sz="2200" b="1" dirty="0">
              <a:solidFill>
                <a:schemeClr val="bg1"/>
              </a:solidFill>
            </a:endParaRPr>
          </a:p>
        </p:txBody>
      </p:sp>
      <p:sp>
        <p:nvSpPr>
          <p:cNvPr id="13" name="ZoneTexte 12"/>
          <p:cNvSpPr txBox="1"/>
          <p:nvPr/>
        </p:nvSpPr>
        <p:spPr>
          <a:xfrm>
            <a:off x="4779000" y="2118642"/>
            <a:ext cx="2517120" cy="369332"/>
          </a:xfrm>
          <a:prstGeom prst="rect">
            <a:avLst/>
          </a:prstGeom>
          <a:noFill/>
        </p:spPr>
        <p:txBody>
          <a:bodyPr wrap="square" rtlCol="0">
            <a:spAutoFit/>
          </a:bodyPr>
          <a:lstStyle/>
          <a:p>
            <a:pPr algn="ctr"/>
            <a:r>
              <a:rPr lang="fr-FR" dirty="0" smtClean="0"/>
              <a:t>.</a:t>
            </a:r>
          </a:p>
        </p:txBody>
      </p:sp>
      <p:sp>
        <p:nvSpPr>
          <p:cNvPr id="3" name="ZoneTexte 2"/>
          <p:cNvSpPr txBox="1"/>
          <p:nvPr/>
        </p:nvSpPr>
        <p:spPr>
          <a:xfrm>
            <a:off x="567923" y="2033109"/>
            <a:ext cx="6650954" cy="369332"/>
          </a:xfrm>
          <a:prstGeom prst="rect">
            <a:avLst/>
          </a:prstGeom>
          <a:noFill/>
        </p:spPr>
        <p:txBody>
          <a:bodyPr wrap="square" rtlCol="0">
            <a:spAutoFit/>
          </a:bodyPr>
          <a:lstStyle/>
          <a:p>
            <a:pPr algn="just"/>
            <a:r>
              <a:rPr lang="fr-FR" dirty="0" smtClean="0"/>
              <a:t>. </a:t>
            </a:r>
          </a:p>
        </p:txBody>
      </p:sp>
      <p:sp>
        <p:nvSpPr>
          <p:cNvPr id="8" name="ZoneTexte 7"/>
          <p:cNvSpPr txBox="1"/>
          <p:nvPr/>
        </p:nvSpPr>
        <p:spPr>
          <a:xfrm>
            <a:off x="817348" y="4892268"/>
            <a:ext cx="6293224" cy="2862322"/>
          </a:xfrm>
          <a:prstGeom prst="rect">
            <a:avLst/>
          </a:prstGeom>
          <a:noFill/>
        </p:spPr>
        <p:txBody>
          <a:bodyPr wrap="square" rtlCol="0">
            <a:spAutoFit/>
          </a:bodyPr>
          <a:lstStyle/>
          <a:p>
            <a:pPr algn="just"/>
            <a:r>
              <a:rPr lang="fr-FR" dirty="0" smtClean="0"/>
              <a:t>Avec un si beau soleil et une chaleur aussi douce, rien de mieux que de se recharger en vitamine et de respirer le grand air près du lac. </a:t>
            </a:r>
          </a:p>
          <a:p>
            <a:pPr algn="just"/>
            <a:r>
              <a:rPr lang="fr-FR" dirty="0" smtClean="0"/>
              <a:t>Les résidents ont apprécié de sortir pour une petite marche afin de se dégourdir les jambes et d’apprécier le paysage.</a:t>
            </a:r>
          </a:p>
          <a:p>
            <a:pPr algn="just"/>
            <a:r>
              <a:rPr lang="fr-FR" dirty="0" smtClean="0"/>
              <a:t>Une plage calme pour un samedi mais nous ne sommes que fin février, alors on en profite pour marcher sur le sable, prendre une collation au soleil et pourquoi pas retrouver son âme d’enfant avec les jeux du parc.</a:t>
            </a:r>
          </a:p>
          <a:p>
            <a:endParaRPr lang="fr-FR"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131" y="1952147"/>
            <a:ext cx="5795682" cy="2676241"/>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1233"/>
          <a:stretch/>
        </p:blipFill>
        <p:spPr>
          <a:xfrm>
            <a:off x="3467180" y="7661850"/>
            <a:ext cx="3963960" cy="2323830"/>
          </a:xfrm>
          <a:prstGeom prst="rect">
            <a:avLst/>
          </a:prstGeom>
        </p:spPr>
      </p:pic>
      <p:sp>
        <p:nvSpPr>
          <p:cNvPr id="5" name="ZoneTexte 4"/>
          <p:cNvSpPr txBox="1"/>
          <p:nvPr/>
        </p:nvSpPr>
        <p:spPr>
          <a:xfrm>
            <a:off x="249840" y="7458359"/>
            <a:ext cx="3053160" cy="3139321"/>
          </a:xfrm>
          <a:prstGeom prst="rect">
            <a:avLst/>
          </a:prstGeom>
          <a:noFill/>
        </p:spPr>
        <p:txBody>
          <a:bodyPr wrap="square" rtlCol="0">
            <a:spAutoFit/>
          </a:bodyPr>
          <a:lstStyle/>
          <a:p>
            <a:pPr algn="ctr"/>
            <a:r>
              <a:rPr lang="fr-FR" dirty="0" smtClean="0"/>
              <a:t>Les résidents ont trouvé le lieu idéal pour les prochaines sorties d’été. Sur la route Mme </a:t>
            </a:r>
            <a:r>
              <a:rPr lang="fr-FR" dirty="0" err="1" smtClean="0"/>
              <a:t>Beuve</a:t>
            </a:r>
            <a:r>
              <a:rPr lang="fr-FR" dirty="0" smtClean="0"/>
              <a:t> nous fait découvrir son pays et le bar restaurant qu’elle a tenu toute sa vie. Alors la prochaine fois on fera une pause rafraichissante en terrasse. Le rendez- vous est pris !</a:t>
            </a:r>
            <a:endParaRPr lang="fr-FR" dirty="0"/>
          </a:p>
        </p:txBody>
      </p:sp>
      <p:pic>
        <p:nvPicPr>
          <p:cNvPr id="7" name="Image 6"/>
          <p:cNvPicPr>
            <a:picLocks noChangeAspect="1"/>
          </p:cNvPicPr>
          <p:nvPr/>
        </p:nvPicPr>
        <p:blipFill>
          <a:blip r:embed="rId7"/>
          <a:stretch>
            <a:fillRect/>
          </a:stretch>
        </p:blipFill>
        <p:spPr>
          <a:xfrm>
            <a:off x="6135558" y="2643558"/>
            <a:ext cx="347502" cy="396274"/>
          </a:xfrm>
          <a:prstGeom prst="rect">
            <a:avLst/>
          </a:prstGeom>
        </p:spPr>
      </p:pic>
      <p:pic>
        <p:nvPicPr>
          <p:cNvPr id="9" name="Image 8"/>
          <p:cNvPicPr>
            <a:picLocks noChangeAspect="1"/>
          </p:cNvPicPr>
          <p:nvPr/>
        </p:nvPicPr>
        <p:blipFill>
          <a:blip r:embed="rId7"/>
          <a:stretch>
            <a:fillRect/>
          </a:stretch>
        </p:blipFill>
        <p:spPr>
          <a:xfrm>
            <a:off x="5077771" y="8473861"/>
            <a:ext cx="347502" cy="396274"/>
          </a:xfrm>
          <a:prstGeom prst="rect">
            <a:avLst/>
          </a:prstGeom>
        </p:spPr>
      </p:pic>
    </p:spTree>
    <p:extLst>
      <p:ext uri="{BB962C8B-B14F-4D97-AF65-F5344CB8AC3E}">
        <p14:creationId xmlns:p14="http://schemas.microsoft.com/office/powerpoint/2010/main" val="139416807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 36" descr="domusVi_fondempreinte_rouge_transparent copie.png"/>
          <p:cNvPicPr/>
          <p:nvPr/>
        </p:nvPicPr>
        <p:blipFill>
          <a:blip r:embed="rId2"/>
          <a:stretch/>
        </p:blipFill>
        <p:spPr>
          <a:xfrm>
            <a:off x="3591720" y="10231920"/>
            <a:ext cx="372240" cy="365760"/>
          </a:xfrm>
          <a:prstGeom prst="rect">
            <a:avLst/>
          </a:prstGeom>
          <a:ln w="0">
            <a:noFill/>
          </a:ln>
        </p:spPr>
      </p:pic>
      <p:sp>
        <p:nvSpPr>
          <p:cNvPr id="191" name="CustomShape 1"/>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AFB8CF84-ADE2-45E0-B5DC-C653041D773A}" type="slidenum">
              <a:rPr lang="fr-FR" sz="1400" b="1" strike="noStrike" spc="-1">
                <a:solidFill>
                  <a:srgbClr val="FFFFFF"/>
                </a:solidFill>
                <a:latin typeface="Arial"/>
                <a:ea typeface="ＭＳ Ｐゴシック"/>
              </a:rPr>
              <a:t>9</a:t>
            </a:fld>
            <a:endParaRPr lang="fr-FR" sz="1400" b="0" strike="noStrike" spc="-1">
              <a:latin typeface="Arial"/>
            </a:endParaRPr>
          </a:p>
        </p:txBody>
      </p:sp>
      <p:pic>
        <p:nvPicPr>
          <p:cNvPr id="192" name="Image 35" descr="DomusVi_logo_coul_baseline_HD.jpg"/>
          <p:cNvPicPr/>
          <p:nvPr/>
        </p:nvPicPr>
        <p:blipFill>
          <a:blip r:embed="rId3"/>
          <a:stretch/>
        </p:blipFill>
        <p:spPr>
          <a:xfrm>
            <a:off x="5670000" y="236160"/>
            <a:ext cx="1626120" cy="466920"/>
          </a:xfrm>
          <a:prstGeom prst="rect">
            <a:avLst/>
          </a:prstGeom>
          <a:ln w="0">
            <a:noFill/>
          </a:ln>
        </p:spPr>
      </p:pic>
      <p:sp>
        <p:nvSpPr>
          <p:cNvPr id="193" name="CustomShape 2"/>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dirty="0">
                <a:solidFill>
                  <a:srgbClr val="755E56"/>
                </a:solidFill>
                <a:latin typeface="Arial"/>
                <a:ea typeface="ＭＳ Ｐゴシック"/>
              </a:rPr>
              <a:t>Journal interne de la Résidence Les Jardins de </a:t>
            </a:r>
            <a:r>
              <a:rPr lang="fr-FR" sz="1100" b="1" strike="noStrike" spc="-1" dirty="0" err="1">
                <a:solidFill>
                  <a:srgbClr val="755E56"/>
                </a:solidFill>
                <a:latin typeface="Arial"/>
                <a:ea typeface="ＭＳ Ｐゴシック"/>
              </a:rPr>
              <a:t>Creney</a:t>
            </a:r>
            <a:endParaRPr lang="fr-FR" sz="1100" b="0" strike="noStrike" spc="-1" dirty="0">
              <a:latin typeface="Arial"/>
            </a:endParaRPr>
          </a:p>
        </p:txBody>
      </p:sp>
      <p:sp>
        <p:nvSpPr>
          <p:cNvPr id="194" name="CustomShape 3"/>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2026</a:t>
            </a:r>
            <a:endParaRPr lang="fr-FR" sz="1100" b="0" strike="noStrike" spc="-1" dirty="0">
              <a:solidFill>
                <a:srgbClr val="C00000"/>
              </a:solidFill>
              <a:latin typeface="Arial"/>
            </a:endParaRPr>
          </a:p>
        </p:txBody>
      </p:sp>
      <p:pic>
        <p:nvPicPr>
          <p:cNvPr id="200" name="Image 11"/>
          <p:cNvPicPr/>
          <p:nvPr/>
        </p:nvPicPr>
        <p:blipFill>
          <a:blip r:embed="rId4"/>
          <a:stretch/>
        </p:blipFill>
        <p:spPr>
          <a:xfrm>
            <a:off x="5799240" y="6851160"/>
            <a:ext cx="468000" cy="407160"/>
          </a:xfrm>
          <a:prstGeom prst="rect">
            <a:avLst/>
          </a:prstGeom>
          <a:ln w="0">
            <a:noFill/>
          </a:ln>
        </p:spPr>
      </p:pic>
      <p:sp>
        <p:nvSpPr>
          <p:cNvPr id="201" name="CustomShape 8"/>
          <p:cNvSpPr/>
          <p:nvPr/>
        </p:nvSpPr>
        <p:spPr>
          <a:xfrm>
            <a:off x="-180000" y="3960000"/>
            <a:ext cx="3602160" cy="360000"/>
          </a:xfrm>
          <a:prstGeom prst="rect">
            <a:avLst/>
          </a:prstGeom>
          <a:noFill/>
          <a:ln w="0">
            <a:noFill/>
          </a:ln>
        </p:spPr>
        <p:style>
          <a:lnRef idx="0">
            <a:scrgbClr r="0" g="0" b="0"/>
          </a:lnRef>
          <a:fillRef idx="0">
            <a:scrgbClr r="0" g="0" b="0"/>
          </a:fillRef>
          <a:effectRef idx="0">
            <a:scrgbClr r="0" g="0" b="0"/>
          </a:effectRef>
          <a:fontRef idx="minor"/>
        </p:style>
      </p:sp>
      <p:sp>
        <p:nvSpPr>
          <p:cNvPr id="205" name="CustomShape 10"/>
          <p:cNvSpPr/>
          <p:nvPr/>
        </p:nvSpPr>
        <p:spPr>
          <a:xfrm>
            <a:off x="180000" y="5174280"/>
            <a:ext cx="3417480" cy="418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207" name="CustomShape 12"/>
          <p:cNvSpPr/>
          <p:nvPr/>
        </p:nvSpPr>
        <p:spPr>
          <a:xfrm>
            <a:off x="4779000" y="6065391"/>
            <a:ext cx="3417480" cy="54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6" name="ZoneTexte 5"/>
          <p:cNvSpPr txBox="1"/>
          <p:nvPr/>
        </p:nvSpPr>
        <p:spPr>
          <a:xfrm>
            <a:off x="569700" y="1199334"/>
            <a:ext cx="6328641" cy="369332"/>
          </a:xfrm>
          <a:prstGeom prst="rect">
            <a:avLst/>
          </a:prstGeom>
          <a:noFill/>
        </p:spPr>
        <p:txBody>
          <a:bodyPr wrap="square" rtlCol="0">
            <a:spAutoFit/>
          </a:bodyPr>
          <a:lstStyle/>
          <a:p>
            <a:r>
              <a:rPr lang="fr-FR" dirty="0" smtClean="0"/>
              <a:t> </a:t>
            </a:r>
            <a:endParaRPr lang="fr-FR" dirty="0"/>
          </a:p>
        </p:txBody>
      </p:sp>
      <p:pic>
        <p:nvPicPr>
          <p:cNvPr id="3" name="Image 2"/>
          <p:cNvPicPr>
            <a:picLocks noChangeAspect="1"/>
          </p:cNvPicPr>
          <p:nvPr/>
        </p:nvPicPr>
        <p:blipFill>
          <a:blip r:embed="rId5"/>
          <a:stretch>
            <a:fillRect/>
          </a:stretch>
        </p:blipFill>
        <p:spPr>
          <a:xfrm>
            <a:off x="101076" y="774912"/>
            <a:ext cx="1127858" cy="1146147"/>
          </a:xfrm>
          <a:prstGeom prst="rect">
            <a:avLst/>
          </a:prstGeom>
        </p:spPr>
      </p:pic>
      <p:pic>
        <p:nvPicPr>
          <p:cNvPr id="2" name="Image 1"/>
          <p:cNvPicPr>
            <a:picLocks noChangeAspect="1"/>
          </p:cNvPicPr>
          <p:nvPr/>
        </p:nvPicPr>
        <p:blipFill>
          <a:blip r:embed="rId6"/>
          <a:stretch>
            <a:fillRect/>
          </a:stretch>
        </p:blipFill>
        <p:spPr>
          <a:xfrm>
            <a:off x="546856" y="1056245"/>
            <a:ext cx="6834208" cy="627942"/>
          </a:xfrm>
          <a:prstGeom prst="rect">
            <a:avLst/>
          </a:prstGeom>
        </p:spPr>
      </p:pic>
      <p:sp>
        <p:nvSpPr>
          <p:cNvPr id="10" name="ZoneTexte 9"/>
          <p:cNvSpPr txBox="1"/>
          <p:nvPr/>
        </p:nvSpPr>
        <p:spPr>
          <a:xfrm>
            <a:off x="556253" y="1995232"/>
            <a:ext cx="6733878" cy="1754326"/>
          </a:xfrm>
          <a:prstGeom prst="rect">
            <a:avLst/>
          </a:prstGeom>
          <a:noFill/>
        </p:spPr>
        <p:txBody>
          <a:bodyPr wrap="square" rtlCol="0">
            <a:spAutoFit/>
          </a:bodyPr>
          <a:lstStyle/>
          <a:p>
            <a:r>
              <a:rPr lang="fr-FR" dirty="0" smtClean="0"/>
              <a:t>.</a:t>
            </a:r>
          </a:p>
          <a:p>
            <a:endParaRPr lang="fr-FR" dirty="0"/>
          </a:p>
          <a:p>
            <a:endParaRPr lang="fr-FR" dirty="0" smtClean="0"/>
          </a:p>
          <a:p>
            <a:endParaRPr lang="fr-FR" dirty="0" smtClean="0"/>
          </a:p>
          <a:p>
            <a:r>
              <a:rPr lang="fr-FR" dirty="0" smtClean="0"/>
              <a:t> </a:t>
            </a:r>
          </a:p>
          <a:p>
            <a:endParaRPr lang="fr-FR" dirty="0" smtClean="0"/>
          </a:p>
        </p:txBody>
      </p:sp>
      <p:sp>
        <p:nvSpPr>
          <p:cNvPr id="13" name="ZoneTexte 12"/>
          <p:cNvSpPr txBox="1"/>
          <p:nvPr/>
        </p:nvSpPr>
        <p:spPr>
          <a:xfrm>
            <a:off x="488297" y="1778147"/>
            <a:ext cx="4463947" cy="646331"/>
          </a:xfrm>
          <a:prstGeom prst="rect">
            <a:avLst/>
          </a:prstGeom>
          <a:noFill/>
        </p:spPr>
        <p:txBody>
          <a:bodyPr wrap="square" rtlCol="0">
            <a:spAutoFit/>
          </a:bodyPr>
          <a:lstStyle/>
          <a:p>
            <a:pPr algn="just"/>
            <a:r>
              <a:rPr lang="fr-FR" dirty="0" smtClean="0"/>
              <a:t>.</a:t>
            </a:r>
          </a:p>
          <a:p>
            <a:r>
              <a:rPr lang="fr-FR" dirty="0" smtClean="0"/>
              <a:t>  </a:t>
            </a:r>
            <a:endParaRPr lang="fr-FR" dirty="0"/>
          </a:p>
        </p:txBody>
      </p:sp>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76" y="1931499"/>
            <a:ext cx="3937198" cy="1818059"/>
          </a:xfrm>
          <a:prstGeom prst="rect">
            <a:avLst/>
          </a:prstGeom>
        </p:spPr>
      </p:pic>
      <p:pic>
        <p:nvPicPr>
          <p:cNvPr id="7" name="Image 6"/>
          <p:cNvPicPr>
            <a:picLocks noChangeAspect="1"/>
          </p:cNvPicPr>
          <p:nvPr/>
        </p:nvPicPr>
        <p:blipFill rotWithShape="1">
          <a:blip r:embed="rId8" cstate="print">
            <a:extLst>
              <a:ext uri="{28A0092B-C50C-407E-A947-70E740481C1C}">
                <a14:useLocalDpi xmlns:a14="http://schemas.microsoft.com/office/drawing/2010/main" val="0"/>
              </a:ext>
            </a:extLst>
          </a:blip>
          <a:srcRect r="23538"/>
          <a:stretch/>
        </p:blipFill>
        <p:spPr>
          <a:xfrm>
            <a:off x="4223846" y="1955184"/>
            <a:ext cx="3037566" cy="1834422"/>
          </a:xfrm>
          <a:prstGeom prst="rect">
            <a:avLst/>
          </a:prstGeom>
        </p:spPr>
      </p:pic>
      <p:pic>
        <p:nvPicPr>
          <p:cNvPr id="8" name="Imag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400" y="3916980"/>
            <a:ext cx="6297941" cy="2908167"/>
          </a:xfrm>
          <a:prstGeom prst="rect">
            <a:avLst/>
          </a:prstGeom>
        </p:spPr>
      </p:pic>
      <p:pic>
        <p:nvPicPr>
          <p:cNvPr id="9" name="Imag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750" y="7035589"/>
            <a:ext cx="6267240" cy="2893990"/>
          </a:xfrm>
          <a:prstGeom prst="rect">
            <a:avLst/>
          </a:prstGeom>
        </p:spPr>
      </p:pic>
      <p:pic>
        <p:nvPicPr>
          <p:cNvPr id="4" name="Image 3"/>
          <p:cNvPicPr>
            <a:picLocks noChangeAspect="1"/>
          </p:cNvPicPr>
          <p:nvPr/>
        </p:nvPicPr>
        <p:blipFill>
          <a:blip r:embed="rId11"/>
          <a:stretch>
            <a:fillRect/>
          </a:stretch>
        </p:blipFill>
        <p:spPr>
          <a:xfrm>
            <a:off x="1228934" y="2577202"/>
            <a:ext cx="347502" cy="396274"/>
          </a:xfrm>
          <a:prstGeom prst="rect">
            <a:avLst/>
          </a:prstGeom>
        </p:spPr>
      </p:pic>
      <p:pic>
        <p:nvPicPr>
          <p:cNvPr id="11" name="Image 10"/>
          <p:cNvPicPr>
            <a:picLocks noChangeAspect="1"/>
          </p:cNvPicPr>
          <p:nvPr/>
        </p:nvPicPr>
        <p:blipFill>
          <a:blip r:embed="rId11"/>
          <a:stretch>
            <a:fillRect/>
          </a:stretch>
        </p:blipFill>
        <p:spPr>
          <a:xfrm>
            <a:off x="5496249" y="4563405"/>
            <a:ext cx="347502" cy="396274"/>
          </a:xfrm>
          <a:prstGeom prst="rect">
            <a:avLst/>
          </a:prstGeom>
        </p:spPr>
      </p:pic>
      <p:pic>
        <p:nvPicPr>
          <p:cNvPr id="12" name="Image 11"/>
          <p:cNvPicPr>
            <a:picLocks noChangeAspect="1"/>
          </p:cNvPicPr>
          <p:nvPr/>
        </p:nvPicPr>
        <p:blipFill>
          <a:blip r:embed="rId11"/>
          <a:stretch>
            <a:fillRect/>
          </a:stretch>
        </p:blipFill>
        <p:spPr>
          <a:xfrm>
            <a:off x="5759326" y="2403270"/>
            <a:ext cx="347502" cy="396274"/>
          </a:xfrm>
          <a:prstGeom prst="rect">
            <a:avLst/>
          </a:prstGeom>
        </p:spPr>
      </p:pic>
    </p:spTree>
    <p:extLst>
      <p:ext uri="{BB962C8B-B14F-4D97-AF65-F5344CB8AC3E}">
        <p14:creationId xmlns:p14="http://schemas.microsoft.com/office/powerpoint/2010/main" val="35886054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11844</TotalTime>
  <Words>1559</Words>
  <Application>Microsoft Office PowerPoint</Application>
  <PresentationFormat>Personnalisé</PresentationFormat>
  <Paragraphs>170</Paragraphs>
  <Slides>10</Slides>
  <Notes>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10</vt:i4>
      </vt:variant>
    </vt:vector>
  </HeadingPairs>
  <TitlesOfParts>
    <vt:vector size="22" baseType="lpstr">
      <vt:lpstr>ＭＳ Ｐゴシック</vt:lpstr>
      <vt:lpstr>Arial</vt:lpstr>
      <vt:lpstr>Brush Script MT</vt:lpstr>
      <vt:lpstr>DejaVu Sans</vt:lpstr>
      <vt:lpstr>Roboto</vt:lpstr>
      <vt:lpstr>Segoe UI</vt:lpstr>
      <vt:lpstr>Source Sans Pro</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Grégory Riboulet</dc:creator>
  <dc:description/>
  <cp:lastModifiedBy>Jardins Creney - Qualité de Vie</cp:lastModifiedBy>
  <cp:revision>885</cp:revision>
  <cp:lastPrinted>2026-03-03T09:49:05Z</cp:lastPrinted>
  <dcterms:created xsi:type="dcterms:W3CDTF">2017-02-14T13:34:35Z</dcterms:created>
  <dcterms:modified xsi:type="dcterms:W3CDTF">2026-03-03T10:01:53Z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Personnalisé</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